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 id="2147484739" r:id="rId2"/>
    <p:sldMasterId id="2147484764" r:id="rId3"/>
  </p:sldMasterIdLst>
  <p:notesMasterIdLst>
    <p:notesMasterId r:id="rId80"/>
  </p:notesMasterIdLst>
  <p:handoutMasterIdLst>
    <p:handoutMasterId r:id="rId81"/>
  </p:handoutMasterIdLst>
  <p:sldIdLst>
    <p:sldId id="1981" r:id="rId4"/>
    <p:sldId id="1959" r:id="rId5"/>
    <p:sldId id="2004" r:id="rId6"/>
    <p:sldId id="1969" r:id="rId7"/>
    <p:sldId id="1993" r:id="rId8"/>
    <p:sldId id="2576" r:id="rId9"/>
    <p:sldId id="2577" r:id="rId10"/>
    <p:sldId id="2578" r:id="rId11"/>
    <p:sldId id="1684" r:id="rId12"/>
    <p:sldId id="1971" r:id="rId13"/>
    <p:sldId id="2005" r:id="rId14"/>
    <p:sldId id="2579" r:id="rId15"/>
    <p:sldId id="2580" r:id="rId16"/>
    <p:sldId id="2581" r:id="rId17"/>
    <p:sldId id="2582" r:id="rId18"/>
    <p:sldId id="2583" r:id="rId19"/>
    <p:sldId id="1833" r:id="rId20"/>
    <p:sldId id="1973" r:id="rId21"/>
    <p:sldId id="1994" r:id="rId22"/>
    <p:sldId id="2585" r:id="rId23"/>
    <p:sldId id="2586" r:id="rId24"/>
    <p:sldId id="1835" r:id="rId25"/>
    <p:sldId id="1988" r:id="rId26"/>
    <p:sldId id="1995" r:id="rId27"/>
    <p:sldId id="2587" r:id="rId28"/>
    <p:sldId id="2588" r:id="rId29"/>
    <p:sldId id="2589" r:id="rId30"/>
    <p:sldId id="2590" r:id="rId31"/>
    <p:sldId id="2591" r:id="rId32"/>
    <p:sldId id="2593" r:id="rId33"/>
    <p:sldId id="2592" r:id="rId34"/>
    <p:sldId id="1990" r:id="rId35"/>
    <p:sldId id="1997" r:id="rId36"/>
    <p:sldId id="2006" r:id="rId37"/>
    <p:sldId id="2594" r:id="rId38"/>
    <p:sldId id="2595" r:id="rId39"/>
    <p:sldId id="2596" r:id="rId40"/>
    <p:sldId id="1999" r:id="rId41"/>
    <p:sldId id="1984" r:id="rId42"/>
    <p:sldId id="2000" r:id="rId43"/>
    <p:sldId id="2597" r:id="rId44"/>
    <p:sldId id="2598" r:id="rId45"/>
    <p:sldId id="2599" r:id="rId46"/>
    <p:sldId id="1986" r:id="rId47"/>
    <p:sldId id="2001" r:id="rId48"/>
    <p:sldId id="2002" r:id="rId49"/>
    <p:sldId id="2600" r:id="rId50"/>
    <p:sldId id="2601" r:id="rId51"/>
    <p:sldId id="2602" r:id="rId52"/>
    <p:sldId id="2603" r:id="rId53"/>
    <p:sldId id="2003" r:id="rId54"/>
    <p:sldId id="2007" r:id="rId55"/>
    <p:sldId id="2008" r:id="rId56"/>
    <p:sldId id="2604" r:id="rId57"/>
    <p:sldId id="2605" r:id="rId58"/>
    <p:sldId id="2606" r:id="rId59"/>
    <p:sldId id="2607" r:id="rId60"/>
    <p:sldId id="2009" r:id="rId61"/>
    <p:sldId id="2010" r:id="rId62"/>
    <p:sldId id="2011" r:id="rId63"/>
    <p:sldId id="2608" r:id="rId64"/>
    <p:sldId id="2609" r:id="rId65"/>
    <p:sldId id="2610" r:id="rId66"/>
    <p:sldId id="2611" r:id="rId67"/>
    <p:sldId id="2612" r:id="rId68"/>
    <p:sldId id="2012" r:id="rId69"/>
    <p:sldId id="2013" r:id="rId70"/>
    <p:sldId id="2014" r:id="rId71"/>
    <p:sldId id="2613" r:id="rId72"/>
    <p:sldId id="2614" r:id="rId73"/>
    <p:sldId id="2615" r:id="rId74"/>
    <p:sldId id="2015" r:id="rId75"/>
    <p:sldId id="1798" r:id="rId76"/>
    <p:sldId id="1800" r:id="rId77"/>
    <p:sldId id="1801" r:id="rId78"/>
    <p:sldId id="1786" r:id="rId7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2757C-3C0C-4A84-944B-BE9B7D04E36F}">
          <p14:sldIdLst>
            <p14:sldId id="1981"/>
            <p14:sldId id="1959"/>
            <p14:sldId id="2004"/>
          </p14:sldIdLst>
        </p14:section>
        <p14:section name="L01-Protect against threats with Microsoft Defender for Endpoint" id="{BBF9A74C-1EF0-4203-9917-13FA8DA9E974}">
          <p14:sldIdLst>
            <p14:sldId id="1969"/>
            <p14:sldId id="1993"/>
            <p14:sldId id="2576"/>
            <p14:sldId id="2577"/>
            <p14:sldId id="2578"/>
            <p14:sldId id="1684"/>
          </p14:sldIdLst>
        </p14:section>
        <p14:section name="L02-Deploy the Microsoft Defender for Endpoint environment" id="{8237C2FA-FF9A-49F6-952D-0109F52DEB70}">
          <p14:sldIdLst>
            <p14:sldId id="1971"/>
            <p14:sldId id="2005"/>
            <p14:sldId id="2579"/>
            <p14:sldId id="2580"/>
            <p14:sldId id="2581"/>
            <p14:sldId id="2582"/>
            <p14:sldId id="2583"/>
            <p14:sldId id="1833"/>
          </p14:sldIdLst>
        </p14:section>
        <p14:section name="L03-Implement Windows 10 security enhancements with Microsoft Defender for Endpoint" id="{00728EE6-8345-45E4-A378-3D8E865147C9}">
          <p14:sldIdLst>
            <p14:sldId id="1973"/>
            <p14:sldId id="1994"/>
            <p14:sldId id="2585"/>
            <p14:sldId id="2586"/>
            <p14:sldId id="1835"/>
          </p14:sldIdLst>
        </p14:section>
        <p14:section name="L04-Manage alerts and incidents in Microsoft Defender for Endpoint" id="{7F848277-794F-4136-B2CE-AD686A912D86}">
          <p14:sldIdLst>
            <p14:sldId id="1988"/>
            <p14:sldId id="1995"/>
            <p14:sldId id="2587"/>
            <p14:sldId id="2588"/>
            <p14:sldId id="2589"/>
            <p14:sldId id="2590"/>
            <p14:sldId id="2591"/>
            <p14:sldId id="2593"/>
            <p14:sldId id="2592"/>
            <p14:sldId id="1990"/>
          </p14:sldIdLst>
        </p14:section>
        <p14:section name="L05-Perform device investigations in Microsoft Defender for Endpoint" id="{D2515A08-40E0-4286-A582-52FC19693B3C}">
          <p14:sldIdLst>
            <p14:sldId id="1997"/>
            <p14:sldId id="2006"/>
            <p14:sldId id="2594"/>
            <p14:sldId id="2595"/>
            <p14:sldId id="2596"/>
            <p14:sldId id="1999"/>
          </p14:sldIdLst>
        </p14:section>
        <p14:section name="L06-Perform actions on a device using Microsoft Defender for Endpoint" id="{31666057-2067-4BCA-AC37-D3EAC704C406}">
          <p14:sldIdLst>
            <p14:sldId id="1984"/>
            <p14:sldId id="2000"/>
            <p14:sldId id="2597"/>
            <p14:sldId id="2598"/>
            <p14:sldId id="2599"/>
            <p14:sldId id="1986"/>
          </p14:sldIdLst>
        </p14:section>
        <p14:section name="L07-Perform evidence and entities investigations using Microsoft Defender for Endpoint" id="{8D9E62FC-03C5-4811-8FC9-7E981BA57F02}">
          <p14:sldIdLst>
            <p14:sldId id="2001"/>
            <p14:sldId id="2002"/>
            <p14:sldId id="2600"/>
            <p14:sldId id="2601"/>
            <p14:sldId id="2602"/>
            <p14:sldId id="2603"/>
            <p14:sldId id="2003"/>
          </p14:sldIdLst>
        </p14:section>
        <p14:section name="L08-Configure and manage automation using Microsoft Defender for Endpoint" id="{4FBDCEB3-60A0-43D1-BD4B-9BEE8570285B}">
          <p14:sldIdLst>
            <p14:sldId id="2007"/>
            <p14:sldId id="2008"/>
            <p14:sldId id="2604"/>
            <p14:sldId id="2605"/>
            <p14:sldId id="2606"/>
            <p14:sldId id="2607"/>
            <p14:sldId id="2009"/>
          </p14:sldIdLst>
        </p14:section>
        <p14:section name="L09-Configure for alerts and detections in Microsoft Defender for Endpoint" id="{3539F474-3718-4431-8DE8-6551BA0B943F}">
          <p14:sldIdLst>
            <p14:sldId id="2010"/>
            <p14:sldId id="2011"/>
            <p14:sldId id="2608"/>
            <p14:sldId id="2609"/>
            <p14:sldId id="2610"/>
            <p14:sldId id="2611"/>
            <p14:sldId id="2612"/>
            <p14:sldId id="2012"/>
          </p14:sldIdLst>
        </p14:section>
        <p14:section name="L10-Utilize Threat and Vulnerability Management" id="{24741304-B5A1-413F-B37D-B765985B6A08}">
          <p14:sldIdLst>
            <p14:sldId id="2013"/>
            <p14:sldId id="2014"/>
            <p14:sldId id="2613"/>
            <p14:sldId id="2614"/>
            <p14:sldId id="2615"/>
            <p14:sldId id="2015"/>
            <p14:sldId id="1798"/>
          </p14:sldIdLst>
        </p14:section>
        <p14:section name="Labs" id="{25645DC8-066F-4C43-BDD0-3C9D7C91432E}">
          <p14:sldIdLst>
            <p14:sldId id="1800"/>
            <p14:sldId id="1801"/>
            <p14:sldId id="17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19F4AD-6CE5-4429-8DA4-FAA3A0A4CF22}" v="95" dt="2021-02-16T04:42:15.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5" autoAdjust="0"/>
    <p:restoredTop sz="76733" autoAdjust="0"/>
  </p:normalViewPr>
  <p:slideViewPr>
    <p:cSldViewPr snapToGrid="0">
      <p:cViewPr varScale="1">
        <p:scale>
          <a:sx n="87" d="100"/>
          <a:sy n="87" d="100"/>
        </p:scale>
        <p:origin x="1140" y="9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commentAuthors" Target="commentAuthor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6/25/2021 3:24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6/25/2021 2:58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nam06.safelinks.protection.outlook.com/?url=https%3A%2F%2Faka.ms%2FMSDE_TVM_IG&amp;data=04%7C01%7Cbneeb%40microsoft.com%7C98dc4cac868544a62cef08d8fa277ff7%7C72f988bf86f141af91ab2d7cd011db47%7C1%7C0%7C637534394846276968%7CUnknown%7CTWFpbGZsb3d8eyJWIjoiMC4wLjAwMDAiLCJQIjoiV2luMzIiLCJBTiI6Ik1haWwiLCJXVCI6Mn0%3D%7C1000&amp;sdata=bu2qap9lWxzgUPE2EMQiIJ%2BRpntb4AU4by2OEaBCyTg%3D&amp;reserved=0"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nam06.safelinks.protection.outlook.com/?url=https%3A%2F%2Faka.ms%2FMSDE-IG&amp;data=04%7C01%7Cbneeb%40microsoft.com%7C98dc4cac868544a62cef08d8fa277ff7%7C72f988bf86f141af91ab2d7cd011db47%7C1%7C0%7C637534394846266976%7CUnknown%7CTWFpbGZsb3d8eyJWIjoiMC4wLjAwMDAiLCJQIjoiV2luMzIiLCJBTiI6Ik1haWwiLCJXVCI6Mn0%3D%7C1000&amp;sdata=2tyVmdyrvVuJB3seHZ42yrsM3dZwnqgoCpt9xrPgBnY%3D&amp;reserved=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636617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t>Supporting videos for instructor or student use:</a:t>
            </a:r>
          </a:p>
          <a:p>
            <a:endParaRPr lang="en-US" dirty="0"/>
          </a:p>
          <a:p>
            <a:r>
              <a:rPr lang="en-US" b="1" dirty="0"/>
              <a:t>Microsoft Defender for Endpoint – Onboarding clients</a:t>
            </a:r>
          </a:p>
          <a:p>
            <a:r>
              <a:rPr lang="en-US" dirty="0"/>
              <a:t>https://www.microsoft.com/en-us/videoplayer/embed/RE4bGqr?rel=0&amp;postJsllMsg=true</a:t>
            </a:r>
          </a:p>
          <a:p>
            <a:r>
              <a:rPr lang="en-US" dirty="0"/>
              <a:t>(3 minutes)</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66822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dirty="0"/>
          </a:p>
          <a:p>
            <a:r>
              <a:rPr lang="en-US" b="1" dirty="0"/>
              <a:t>Role-based access control – Microsoft Defender ATP</a:t>
            </a:r>
          </a:p>
          <a:p>
            <a:r>
              <a:rPr lang="en-US" dirty="0"/>
              <a:t>https://www.microsoft.com/en-us/videoplayer/embed/RE4bJ2a?rel=0&amp;postJsllMsg=true</a:t>
            </a:r>
          </a:p>
          <a:p>
            <a:r>
              <a:rPr lang="en-US" dirty="0"/>
              <a:t>(5 minutes)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476912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4941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381904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58144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0832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dirty="0"/>
          </a:p>
          <a:p>
            <a:r>
              <a:rPr lang="en-US" b="1" dirty="0"/>
              <a:t>Attack surface reduction – Microsoft Defender ATP</a:t>
            </a:r>
          </a:p>
          <a:p>
            <a:r>
              <a:rPr lang="en-US" dirty="0"/>
              <a:t>https://www.microsoft.com/en-us/videoplayer/embed/RE4woug?postJsllMsg=true</a:t>
            </a:r>
          </a:p>
          <a:p>
            <a:r>
              <a:rPr lang="en-US" dirty="0"/>
              <a:t>(7 minutes)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81723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Endpoint Manager admin center</a:t>
            </a:r>
          </a:p>
          <a:p>
            <a:pPr marL="342900" indent="-342900">
              <a:spcAft>
                <a:spcPts val="600"/>
              </a:spcAft>
              <a:buFont typeface="Arial" panose="020B0604020202020204" pitchFamily="34" charset="0"/>
              <a:buChar char="•"/>
            </a:pPr>
            <a:r>
              <a:rPr lang="en-US" dirty="0">
                <a:latin typeface="Segoe UI" panose="020B0502040204020203" pitchFamily="34" charset="0"/>
              </a:rPr>
              <a:t>Endpoint security policies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72781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326060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7429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0" dirty="0"/>
              <a:t>Supporting videos for instructor or student use:</a:t>
            </a:r>
          </a:p>
          <a:p>
            <a:endParaRPr lang="en-US" sz="800" dirty="0"/>
          </a:p>
          <a:p>
            <a:r>
              <a:rPr lang="en-US" sz="800" b="1" dirty="0"/>
              <a:t>Video: Incident Investigation</a:t>
            </a:r>
          </a:p>
          <a:p>
            <a:r>
              <a:rPr lang="en-US" sz="800" dirty="0"/>
              <a:t>https://www.microsoft.com/en-us/videoplayer/embed/RE4qLUV?rel=0&amp;postJsllMsg=true</a:t>
            </a:r>
          </a:p>
          <a:p>
            <a:r>
              <a:rPr lang="en-US" sz="800" dirty="0"/>
              <a:t>(6 minutes)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76636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dirty="0"/>
          </a:p>
          <a:p>
            <a:r>
              <a:rPr lang="en-US" b="1" dirty="0"/>
              <a:t>Microsoft Threat Protection – Incident management</a:t>
            </a:r>
          </a:p>
          <a:p>
            <a:r>
              <a:rPr lang="en-US" dirty="0"/>
              <a:t>https://www.microsoft.com/en-us/videoplayer/embed/RE4Bzwz?</a:t>
            </a:r>
          </a:p>
          <a:p>
            <a:r>
              <a:rPr lang="en-US" dirty="0"/>
              <a:t>(4 minutes)</a:t>
            </a:r>
          </a:p>
          <a:p>
            <a:endParaRPr lang="en-US" dirty="0"/>
          </a:p>
          <a:p>
            <a:r>
              <a:rPr lang="en-US" dirty="0"/>
              <a:t>You can use the Attack simulators to generate Incidents for demonstration purposes.</a:t>
            </a:r>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977471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Attack simulators to generate Incidents for demonstration purposes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sz="900" dirty="0"/>
          </a:p>
          <a:p>
            <a:r>
              <a:rPr lang="en-US" sz="900" b="1" dirty="0"/>
              <a:t>Microsoft Defender for Endpoint: Using the new alert experience</a:t>
            </a:r>
          </a:p>
          <a:p>
            <a:r>
              <a:rPr lang="en-US" sz="900" dirty="0"/>
              <a:t>https://www.microsoft.com/en-us/videoplayer/embed/RE4yiO5?rel=0&amp;postJsllMsg=true</a:t>
            </a:r>
          </a:p>
          <a:p>
            <a:r>
              <a:rPr lang="en-US" sz="900" dirty="0"/>
              <a:t>(3 minutes)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43068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Attack simulators to generate Incidents for demonstration purposes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700" b="0" dirty="0"/>
              <a:t>Supporting videos for instructor or student use:</a:t>
            </a:r>
          </a:p>
          <a:p>
            <a:endParaRPr lang="en-US" sz="800" dirty="0"/>
          </a:p>
          <a:p>
            <a:r>
              <a:rPr lang="en-US" sz="800" b="1" dirty="0"/>
              <a:t>Microsoft Threat Protection: Automated self-healing</a:t>
            </a:r>
          </a:p>
          <a:p>
            <a:r>
              <a:rPr lang="en-US" sz="800" dirty="0"/>
              <a:t>https://www.microsoft.com/en-us/videoplayer/embed/RE4BzwB</a:t>
            </a:r>
          </a:p>
          <a:p>
            <a:r>
              <a:rPr lang="en-US" sz="800" dirty="0"/>
              <a:t>(4:37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87673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Attack simulators to generate Incidents for demonstration purposes</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083222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sz="900" dirty="0"/>
          </a:p>
          <a:p>
            <a:r>
              <a:rPr lang="en-US" sz="900" b="1" dirty="0"/>
              <a:t>Microsoft Defender for Endpoint: Advanced hunting</a:t>
            </a:r>
          </a:p>
          <a:p>
            <a:r>
              <a:rPr lang="en-US" sz="900" dirty="0"/>
              <a:t>https://www.microsoft.com/en-us/videoplayer/embed/RE4bGqo?rel=0&amp;postJsllMsg=true</a:t>
            </a:r>
          </a:p>
          <a:p>
            <a:r>
              <a:rPr lang="en-US" sz="900" dirty="0"/>
              <a:t>(4:47 minutes)</a:t>
            </a:r>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75205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0" dirty="0"/>
              <a:t>Supporting videos for instructor or student use:</a:t>
            </a:r>
          </a:p>
          <a:p>
            <a:endParaRPr lang="en-US" sz="800" dirty="0"/>
          </a:p>
          <a:p>
            <a:r>
              <a:rPr lang="en-US" sz="800" b="1" dirty="0"/>
              <a:t>Microsoft Defender for Endpoint: Microsoft Threat Experts</a:t>
            </a:r>
          </a:p>
          <a:p>
            <a:r>
              <a:rPr lang="en-US" sz="800" dirty="0"/>
              <a:t>https://www.microsoft.com/en-us/videoplayer/embed/RE4qZ0B?rel=0&amp;postJsllMsg=true</a:t>
            </a:r>
          </a:p>
          <a:p>
            <a:r>
              <a:rPr lang="en-US" sz="800" dirty="0"/>
              <a:t>(3:42 minutes)</a:t>
            </a:r>
            <a:endParaRPr lang="en-US" sz="800" b="1" dirty="0"/>
          </a:p>
          <a:p>
            <a:endParaRPr lang="en-US" dirty="0"/>
          </a:p>
          <a:p>
            <a:r>
              <a:rPr lang="en-US" b="1" dirty="0"/>
              <a:t>Instructor demonstration: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Manage Incidents</a:t>
            </a:r>
            <a:endParaRPr lang="en-US" dirty="0">
              <a:latin typeface="Segoe UI" panose="020B0502040204020203" pitchFamily="34" charset="0"/>
              <a:cs typeface="Segoe UI" panose="020B0502040204020203" pitchFamily="34" charset="0"/>
            </a:endParaRPr>
          </a:p>
          <a:p>
            <a:pPr marL="342900" indent="-342900">
              <a:spcAft>
                <a:spcPts val="600"/>
              </a:spcAft>
              <a:buFont typeface="Arial" panose="020B0604020202020204" pitchFamily="34" charset="0"/>
              <a:buChar char="•"/>
            </a:pPr>
            <a:r>
              <a:rPr lang="en-US" dirty="0">
                <a:latin typeface="Segoe UI" panose="020B0502040204020203" pitchFamily="34" charset="0"/>
              </a:rPr>
              <a:t>Review an Alert</a:t>
            </a:r>
          </a:p>
          <a:p>
            <a:pPr marL="342900" indent="-342900">
              <a:spcAft>
                <a:spcPts val="600"/>
              </a:spcAft>
              <a:buFont typeface="Arial" panose="020B0604020202020204" pitchFamily="34" charset="0"/>
              <a:buChar char="•"/>
            </a:pPr>
            <a:r>
              <a:rPr lang="en-US" dirty="0">
                <a:latin typeface="Segoe UI" panose="020B0502040204020203" pitchFamily="34" charset="0"/>
              </a:rPr>
              <a:t>Review the Action Center</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73767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2615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558298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90878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Behavioral blocking and containment capabilities can help identify and stop threats based on their behaviors and process trees even when the threat has already started. Next-generation protection, EDR, and Defender for Endpoint components and features work together in behavioral blocking and containment capabilities.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700" b="0" dirty="0"/>
              <a:t>Supporting videos for instructor or student use:</a:t>
            </a:r>
          </a:p>
          <a:p>
            <a:endParaRPr lang="en-US" sz="800" dirty="0"/>
          </a:p>
          <a:p>
            <a:r>
              <a:rPr lang="en-US" sz="800" b="1" dirty="0"/>
              <a:t>Microsoft Defender for Endpoint: EDR in block mode</a:t>
            </a:r>
          </a:p>
          <a:p>
            <a:r>
              <a:rPr lang="en-US" sz="800" dirty="0"/>
              <a:t>https://www.microsoft.com/en-us/videoplayer/embed/RE4HjW2?rel=0&amp;postJsllMsg=true</a:t>
            </a:r>
          </a:p>
          <a:p>
            <a:r>
              <a:rPr lang="en-US" sz="800" dirty="0"/>
              <a:t>(3:42 minutes)</a:t>
            </a:r>
            <a:endParaRPr lang="en-US" sz="800" b="1" dirty="0"/>
          </a:p>
          <a:p>
            <a:endParaRPr lang="en-US" dirty="0"/>
          </a:p>
          <a:p>
            <a:r>
              <a:rPr lang="en-US" b="1" dirty="0"/>
              <a:t>Instructor demonstration:</a:t>
            </a:r>
            <a:br>
              <a:rPr lang="en-US" dirty="0"/>
            </a:b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latin typeface="Segoe UI" panose="020B0502040204020203" pitchFamily="34" charset="0"/>
                <a:cs typeface="Segoe UI" panose="020B0502040204020203" pitchFamily="34" charset="0"/>
              </a:rPr>
              <a:t>- Explor</a:t>
            </a:r>
            <a:r>
              <a:rPr lang="en-US" dirty="0">
                <a:latin typeface="Segoe UI" panose="020B0502040204020203" pitchFamily="34" charset="0"/>
              </a:rPr>
              <a:t>e Device Page</a:t>
            </a: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913006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844684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64155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0" dirty="0"/>
              <a:t>Supporting videos for instructor or student use:</a:t>
            </a:r>
          </a:p>
          <a:p>
            <a:endParaRPr lang="en-US" sz="800" dirty="0"/>
          </a:p>
          <a:p>
            <a:r>
              <a:rPr lang="en-US" sz="800" b="1" dirty="0"/>
              <a:t>Microsoft Defender for Endpoint: Live response</a:t>
            </a:r>
          </a:p>
          <a:p>
            <a:r>
              <a:rPr lang="en-US" sz="800" dirty="0"/>
              <a:t>https://www.microsoft.com/en-us/videoplayer/embed/RE4qLUW?rel=0&amp;postJsllMsg=true</a:t>
            </a:r>
          </a:p>
          <a:p>
            <a:r>
              <a:rPr lang="en-US" sz="800" dirty="0"/>
              <a:t>(4 minutes)</a:t>
            </a: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r>
              <a:rPr lang="en-US" b="1" dirty="0"/>
              <a:t>Instructor demonstration:</a:t>
            </a:r>
            <a:br>
              <a:rPr lang="en-US" dirty="0"/>
            </a:br>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Restrict App Execution</a:t>
            </a:r>
          </a:p>
          <a:p>
            <a:pPr marL="342900" indent="-342900">
              <a:spcAft>
                <a:spcPts val="600"/>
              </a:spcAft>
              <a:buFont typeface="Arial" panose="020B0604020202020204" pitchFamily="34" charset="0"/>
              <a:buChar char="•"/>
            </a:pPr>
            <a:r>
              <a:rPr lang="en-US" dirty="0">
                <a:latin typeface="Segoe UI" panose="020B0502040204020203" pitchFamily="34" charset="0"/>
              </a:rPr>
              <a:t>Collect and Investigation Package</a:t>
            </a:r>
          </a:p>
          <a:p>
            <a:pPr marL="342900" indent="-342900">
              <a:spcAft>
                <a:spcPts val="600"/>
              </a:spcAft>
              <a:buFont typeface="Arial" panose="020B0604020202020204" pitchFamily="34" charset="0"/>
              <a:buChar char="•"/>
            </a:pPr>
            <a:r>
              <a:rPr lang="en-US" dirty="0">
                <a:latin typeface="Segoe UI" panose="020B0502040204020203" pitchFamily="34" charset="0"/>
              </a:rPr>
              <a:t>Start an Automated Investigation</a:t>
            </a:r>
            <a:endParaRPr lang="en-US" dirty="0">
              <a:latin typeface="Segoe UI" panose="020B0502040204020203" pitchFamily="34" charset="0"/>
              <a:cs typeface="Segoe UI" panose="020B0502040204020203" pitchFamily="34" charset="0"/>
            </a:endParaRP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Perform Live Response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390218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15027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sz="900" dirty="0"/>
          </a:p>
          <a:p>
            <a:r>
              <a:rPr lang="en-US" sz="900" b="1" dirty="0"/>
              <a:t>Microsoft Defender for Endpoint: Deep analysis</a:t>
            </a:r>
          </a:p>
          <a:p>
            <a:r>
              <a:rPr lang="en-US" sz="900" dirty="0"/>
              <a:t>https://www.microsoft.com/en-us/videoplayer/embed/RE4aAYy?rel=0&amp;postJsllMsg=true</a:t>
            </a:r>
          </a:p>
          <a:p>
            <a:r>
              <a:rPr lang="en-US" sz="900" dirty="0"/>
              <a:t>(3 minutes)</a:t>
            </a:r>
            <a:endParaRPr lang="en-US" sz="900"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072469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058274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099716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Explore File page</a:t>
            </a:r>
          </a:p>
          <a:p>
            <a:pPr marL="342900" indent="-342900">
              <a:spcAft>
                <a:spcPts val="600"/>
              </a:spcAft>
              <a:buFont typeface="Arial" panose="020B0604020202020204" pitchFamily="34" charset="0"/>
              <a:buChar char="•"/>
            </a:pPr>
            <a:r>
              <a:rPr lang="en-US" dirty="0">
                <a:latin typeface="Segoe UI" panose="020B0502040204020203" pitchFamily="34" charset="0"/>
              </a:rPr>
              <a:t>Explore Account page</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Explore IP address page</a:t>
            </a:r>
          </a:p>
          <a:p>
            <a:pPr marL="342900" indent="-342900">
              <a:spcAft>
                <a:spcPts val="600"/>
              </a:spcAft>
              <a:buFont typeface="Arial" panose="020B0604020202020204" pitchFamily="34" charset="0"/>
              <a:buChar char="•"/>
            </a:pPr>
            <a:r>
              <a:rPr lang="en-US" dirty="0">
                <a:latin typeface="Segoe UI" panose="020B0502040204020203" pitchFamily="34" charset="0"/>
              </a:rPr>
              <a:t>Explore Domain page</a:t>
            </a: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11237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844414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1021626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5691352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dirty="0"/>
          </a:p>
          <a:p>
            <a:r>
              <a:rPr lang="en-US" b="1" dirty="0"/>
              <a:t>Microsoft Defender for Endpoint: Conditional access</a:t>
            </a:r>
          </a:p>
          <a:p>
            <a:r>
              <a:rPr lang="en-US" dirty="0"/>
              <a:t>https://www.microsoft.com/en-us/videoplayer/embed/RE4byD1?rel=0&amp;postJsllMsg=true</a:t>
            </a:r>
          </a:p>
          <a:p>
            <a:r>
              <a:rPr lang="en-US" dirty="0"/>
              <a:t>(4 minutes)</a:t>
            </a:r>
          </a:p>
          <a:p>
            <a:endParaRPr lang="en-US" dirty="0"/>
          </a:p>
          <a:p>
            <a:r>
              <a:rPr lang="en-US" b="1"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Configure Device Group Remediation levels</a:t>
            </a:r>
          </a:p>
          <a:p>
            <a:pPr marL="342900" indent="-342900">
              <a:spcAft>
                <a:spcPts val="600"/>
              </a:spcAft>
              <a:buFont typeface="Arial" panose="020B0604020202020204" pitchFamily="34" charset="0"/>
              <a:buChar char="•"/>
            </a:pPr>
            <a:r>
              <a:rPr lang="en-US" dirty="0">
                <a:latin typeface="Segoe UI" panose="020B0502040204020203" pitchFamily="34" charset="0"/>
              </a:rPr>
              <a:t>Explore Automation settings</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840427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Supporting videos for instructor or student use:</a:t>
            </a:r>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UI Light" pitchFamily="34" charset="0"/>
                <a:ea typeface="+mn-ea"/>
                <a:cs typeface="+mn-cs"/>
              </a:rPr>
              <a:t>Video: Microsoft Defender for Endpoint</a:t>
            </a:r>
          </a:p>
          <a:p>
            <a:r>
              <a:rPr lang="en-US" sz="900" dirty="0"/>
              <a:t>https://www.microsoft.com/en-us/videoplayer/embed/RE4CQvW?postJsllMsg=true</a:t>
            </a:r>
          </a:p>
          <a:p>
            <a:r>
              <a:rPr lang="en-US" sz="900" dirty="0"/>
              <a:t>(6 minutes)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Video:  Architecture of Microsoft Defender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(4:15 minutes)</a:t>
            </a:r>
            <a:endParaRPr lang="en-US" dirty="0"/>
          </a:p>
          <a:p>
            <a:r>
              <a:rPr lang="en-US" dirty="0"/>
              <a:t>https://www.microsoft.com/en-us/videoplayer/embed/RE4D0Wz?postJsllMsg=true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0612929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0584710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020565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725332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dirty="0"/>
          </a:p>
          <a:p>
            <a:r>
              <a:rPr lang="en-US" b="1" dirty="0"/>
              <a:t>Microsoft Defender for Endpoint: Unified </a:t>
            </a:r>
            <a:r>
              <a:rPr lang="en-US" b="1" dirty="0" err="1"/>
              <a:t>IoCs</a:t>
            </a:r>
            <a:endParaRPr lang="en-US" b="1" dirty="0"/>
          </a:p>
          <a:p>
            <a:r>
              <a:rPr lang="en-US" dirty="0"/>
              <a:t>https://www.microsoft.com/en-us/videoplayer/embed/RE4qLVw?rel=0&amp;postJsllMsg=true</a:t>
            </a:r>
          </a:p>
          <a:p>
            <a:r>
              <a:rPr lang="en-US" dirty="0"/>
              <a:t>(4 minutes)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41460557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demonstrations:</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Create alert notification rules</a:t>
            </a:r>
          </a:p>
          <a:p>
            <a:pPr marL="342900" indent="-342900">
              <a:spcAft>
                <a:spcPts val="600"/>
              </a:spcAft>
              <a:buFont typeface="Arial" panose="020B0604020202020204" pitchFamily="34" charset="0"/>
              <a:buChar char="•"/>
            </a:pPr>
            <a:r>
              <a:rPr lang="en-US" dirty="0">
                <a:latin typeface="Segoe UI" panose="020B0502040204020203" pitchFamily="34" charset="0"/>
              </a:rPr>
              <a:t>Create an Indicator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6669705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b="0" dirty="0">
              <a:solidFill>
                <a:srgbClr val="A31515"/>
              </a:solidFill>
              <a:effectLst/>
              <a:latin typeface="Consolas" panose="020B0609020204030204" pitchFamily="49" charset="0"/>
            </a:endParaRPr>
          </a:p>
          <a:p>
            <a:r>
              <a:rPr lang="en-US" b="1" dirty="0">
                <a:solidFill>
                  <a:srgbClr val="A31515"/>
                </a:solidFill>
                <a:effectLst/>
                <a:latin typeface="Consolas" panose="020B0609020204030204" pitchFamily="49" charset="0"/>
              </a:rPr>
              <a:t>Video: Threat and vulnerability management: discovery &amp; remediation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D4D4D4"/>
                </a:solidFill>
                <a:effectLst/>
                <a:latin typeface="Consolas" panose="020B0609020204030204" pitchFamily="49" charset="0"/>
              </a:rPr>
              <a:t>https://www.microsoft.com/videoplayer/embed/RE4qLVs?rel=0</a:t>
            </a:r>
            <a:endParaRPr lang="en-US" b="0" dirty="0">
              <a:solidFill>
                <a:srgbClr val="A31515"/>
              </a:solidFill>
              <a:effectLst/>
              <a:latin typeface="Consolas" panose="020B0609020204030204" pitchFamily="49" charset="0"/>
            </a:endParaRPr>
          </a:p>
          <a:p>
            <a:endParaRPr lang="en-US" b="0" dirty="0">
              <a:solidFill>
                <a:srgbClr val="A31515"/>
              </a:solidFill>
              <a:effectLst/>
              <a:latin typeface="Consolas" panose="020B0609020204030204" pitchFamily="49" charset="0"/>
            </a:endParaRPr>
          </a:p>
          <a:p>
            <a:r>
              <a:rPr lang="en-US" sz="800" b="1" i="0" u="none" strike="noStrike" kern="1200" dirty="0">
                <a:solidFill>
                  <a:schemeClr val="tx1"/>
                </a:solidFill>
                <a:effectLst/>
                <a:latin typeface="Segoe UI Light" pitchFamily="34" charset="0"/>
                <a:ea typeface="+mn-ea"/>
                <a:cs typeface="+mn-cs"/>
              </a:rPr>
              <a:t>Interactive Guide: Threat and Vulnerability Management</a:t>
            </a:r>
            <a:endParaRPr lang="en-US" dirty="0"/>
          </a:p>
          <a:p>
            <a:r>
              <a:rPr lang="en-US" sz="1600" u="sng" dirty="0">
                <a:solidFill>
                  <a:srgbClr val="0563C1"/>
                </a:solidFill>
                <a:effectLst/>
                <a:latin typeface="Calibri" panose="020F0502020204030204" pitchFamily="34" charset="0"/>
                <a:ea typeface="Times New Roman" panose="02020603050405020304" pitchFamily="18" charset="0"/>
                <a:hlinkClick r:id="rId3"/>
              </a:rPr>
              <a:t>https://aka.ms/MSDE_TVM_IG</a:t>
            </a:r>
            <a:endParaRPr lang="en-US" sz="1600" u="sng" dirty="0">
              <a:solidFill>
                <a:srgbClr val="0563C1"/>
              </a:solidFill>
              <a:effectLst/>
              <a:latin typeface="Calibri" panose="020F0502020204030204" pitchFamily="34" charset="0"/>
              <a:ea typeface="Times New Roman" panose="02020603050405020304" pitchFamily="18" charset="0"/>
            </a:endParaRPr>
          </a:p>
          <a:p>
            <a:r>
              <a:rPr lang="en-US" sz="1600" u="sng" dirty="0">
                <a:solidFill>
                  <a:srgbClr val="0563C1"/>
                </a:solidFill>
                <a:effectLst/>
                <a:latin typeface="Calibri" panose="020F0502020204030204" pitchFamily="34" charset="0"/>
              </a:rPr>
              <a:t>(17 minutes)</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032578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Supporting videos for instructor or student use:</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dirty="0">
                <a:solidFill>
                  <a:schemeClr val="tx1"/>
                </a:solidFill>
                <a:effectLst/>
                <a:latin typeface="Segoe UI Light" pitchFamily="34" charset="0"/>
                <a:ea typeface="+mn-ea"/>
                <a:cs typeface="+mn-cs"/>
              </a:rPr>
              <a:t>Video: Threat and Vulnerability Management explained</a:t>
            </a:r>
          </a:p>
          <a:p>
            <a:r>
              <a:rPr lang="en-US" sz="800" dirty="0"/>
              <a:t>https://www.microsoft.com/en-us/videoplayer/embed/RE4CYw7?postJsllMsg=true</a:t>
            </a:r>
          </a:p>
          <a:p>
            <a:r>
              <a:rPr lang="en-US" sz="800" dirty="0"/>
              <a:t>(4:05 minutes)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Video:  Attack Surface Reduction explained</a:t>
            </a:r>
          </a:p>
          <a:p>
            <a:r>
              <a:rPr lang="en-US" dirty="0"/>
              <a:t>https://www.microsoft.com/en-us/videoplayer/embed/RE4COmV?postJsllMsg=true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(6:25 minutes)</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Video:  Automated investigations</a:t>
            </a:r>
          </a:p>
          <a:p>
            <a:r>
              <a:rPr lang="en-US" dirty="0"/>
              <a:t>https://www.microsoft.com/en-us/videoplayer/embed/RE4CQAA?postJsllMsg=true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(4:34 minutes)</a:t>
            </a:r>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248373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959873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Explore TVM</a:t>
            </a:r>
          </a:p>
          <a:p>
            <a:pPr marL="342900" indent="-342900">
              <a:spcAft>
                <a:spcPts val="600"/>
              </a:spcAft>
              <a:buFont typeface="Arial" panose="020B0604020202020204" pitchFamily="34" charset="0"/>
              <a:buChar char="•"/>
            </a:pPr>
            <a:r>
              <a:rPr lang="en-US" dirty="0">
                <a:latin typeface="Segoe UI" panose="020B0502040204020203" pitchFamily="34" charset="0"/>
              </a:rPr>
              <a:t>Explore Threat analytics</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7412395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5081487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114828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Supporting videos for instructor or student use:</a:t>
            </a:r>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UI Light" pitchFamily="34" charset="0"/>
                <a:ea typeface="+mn-ea"/>
                <a:cs typeface="+mn-cs"/>
              </a:rPr>
              <a:t>Video: Advanced Hunting Microsoft Defender</a:t>
            </a:r>
          </a:p>
          <a:p>
            <a:r>
              <a:rPr lang="en-US" sz="900" dirty="0"/>
              <a:t>https://www.microsoft.com/en-us/videoplayer/embed/RE4COn3?postJsllMsg=true</a:t>
            </a:r>
          </a:p>
          <a:p>
            <a:r>
              <a:rPr lang="en-US" sz="900" dirty="0"/>
              <a:t>(5 minutes)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u="none" strike="noStrike" kern="1200" dirty="0">
                <a:solidFill>
                  <a:schemeClr val="tx1"/>
                </a:solidFill>
                <a:effectLst/>
                <a:latin typeface="Segoe UI Light" pitchFamily="34" charset="0"/>
                <a:ea typeface="+mn-ea"/>
                <a:cs typeface="+mn-cs"/>
              </a:rPr>
              <a:t>Interactive Guide: Investigate and remediate threats with Microsoft Defender for Endpoint</a:t>
            </a:r>
            <a:endParaRPr lang="en-US" dirty="0"/>
          </a:p>
          <a:p>
            <a:r>
              <a:rPr lang="en-US" sz="1800" u="sng" dirty="0">
                <a:solidFill>
                  <a:srgbClr val="0563C1"/>
                </a:solidFill>
                <a:effectLst/>
                <a:latin typeface="Calibri" panose="020F0502020204030204" pitchFamily="34" charset="0"/>
                <a:ea typeface="Times New Roman" panose="02020603050405020304" pitchFamily="18" charset="0"/>
                <a:hlinkClick r:id="rId3"/>
              </a:rPr>
              <a:t>https://aka.ms/MSDE-IG</a:t>
            </a:r>
            <a:endParaRPr lang="en-US" sz="1800" u="sng" dirty="0">
              <a:solidFill>
                <a:srgbClr val="0563C1"/>
              </a:solidFill>
              <a:effectLst/>
              <a:latin typeface="Calibri" panose="020F0502020204030204" pitchFamily="34" charset="0"/>
              <a:ea typeface="Times New Roman" panose="02020603050405020304" pitchFamily="18" charset="0"/>
            </a:endParaRPr>
          </a:p>
          <a:p>
            <a:r>
              <a:rPr lang="en-US" sz="1800" u="sng" dirty="0">
                <a:solidFill>
                  <a:srgbClr val="0563C1"/>
                </a:solidFill>
                <a:effectLst/>
                <a:latin typeface="Calibri" panose="020F0502020204030204" pitchFamily="34" charset="0"/>
              </a:rPr>
              <a:t>(17 minutes)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8843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91642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p:nvPicPr>
        <p:blipFill>
          <a:blip r:embed="rId3"/>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4065436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p:nvPicPr>
        <p:blipFill rotWithShape="1">
          <a:blip r:embed="rId3"/>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p:nvPicPr>
        <p:blipFill>
          <a:blip r:embed="rId4"/>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7" name="Picture 6" descr="Microsoft Security logo">
            <a:extLst>
              <a:ext uri="{FF2B5EF4-FFF2-40B4-BE49-F238E27FC236}">
                <a16:creationId xmlns:a16="http://schemas.microsoft.com/office/drawing/2014/main" id="{179F2F61-E1D8-4AD3-8BE8-A22CB255CB08}"/>
              </a:ext>
            </a:extLst>
          </p:cNvPr>
          <p:cNvPicPr>
            <a:picLocks noChangeAspect="1"/>
          </p:cNvPicPr>
          <p:nvPr userDrawn="1"/>
        </p:nvPicPr>
        <p:blipFill>
          <a:blip r:embed="rId4"/>
          <a:stretch>
            <a:fillRect/>
          </a:stretch>
        </p:blipFill>
        <p:spPr>
          <a:xfrm>
            <a:off x="136886" y="159692"/>
            <a:ext cx="2887745" cy="871754"/>
          </a:xfrm>
          <a:prstGeom prst="rect">
            <a:avLst/>
          </a:prstGeom>
        </p:spPr>
      </p:pic>
      <p:sp>
        <p:nvSpPr>
          <p:cNvPr id="8" name="Footer Placeholder 1">
            <a:extLst>
              <a:ext uri="{FF2B5EF4-FFF2-40B4-BE49-F238E27FC236}">
                <a16:creationId xmlns:a16="http://schemas.microsoft.com/office/drawing/2014/main" id="{6B4D3644-CD23-485A-B9E5-7BAA6362BFF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9" name="图片 5" descr="图片包含 人, 室内, 桌子, 用&#10;&#10;描述已自动生成">
            <a:extLst>
              <a:ext uri="{FF2B5EF4-FFF2-40B4-BE49-F238E27FC236}">
                <a16:creationId xmlns:a16="http://schemas.microsoft.com/office/drawing/2014/main" id="{230DB2F7-08C6-476A-B8AE-619C011563DC}"/>
              </a:ext>
            </a:extLst>
          </p:cNvPr>
          <p:cNvPicPr>
            <a:picLocks noChangeAspect="1"/>
          </p:cNvPicPr>
          <p:nvPr userDrawn="1"/>
        </p:nvPicPr>
        <p:blipFill rotWithShape="1">
          <a:blip r:embed="rId5"/>
          <a:srcRect l="-1" r="42006"/>
          <a:stretch/>
        </p:blipFill>
        <p:spPr>
          <a:xfrm>
            <a:off x="6228995" y="0"/>
            <a:ext cx="5963005" cy="6858000"/>
          </a:xfrm>
          <a:prstGeom prst="rect">
            <a:avLst/>
          </a:prstGeom>
        </p:spPr>
      </p:pic>
    </p:spTree>
    <p:custDataLst>
      <p:tags r:id="rId1"/>
    </p:custDataLst>
    <p:extLst>
      <p:ext uri="{BB962C8B-B14F-4D97-AF65-F5344CB8AC3E}">
        <p14:creationId xmlns:p14="http://schemas.microsoft.com/office/powerpoint/2010/main" val="39962314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11527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92449146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668525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2759522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29804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274648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71411944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2" y="1214429"/>
            <a:ext cx="11341267"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9" name="Text Placeholder 6">
            <a:extLst>
              <a:ext uri="{FF2B5EF4-FFF2-40B4-BE49-F238E27FC236}">
                <a16:creationId xmlns:a16="http://schemas.microsoft.com/office/drawing/2014/main" id="{D0909D11-14AC-4C74-A6AA-E5A0E9FBF43C}"/>
              </a:ext>
            </a:extLst>
          </p:cNvPr>
          <p:cNvSpPr>
            <a:spLocks noGrp="1"/>
          </p:cNvSpPr>
          <p:nvPr>
            <p:ph type="body" sz="quarter" idx="14"/>
          </p:nvPr>
        </p:nvSpPr>
        <p:spPr>
          <a:xfrm>
            <a:off x="418642" y="4360116"/>
            <a:ext cx="11341265"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a16="http://schemas.microsoft.com/office/drawing/2014/main" id="{D9602833-A9CA-44A2-8A9B-6FE791E5FFCA}"/>
              </a:ext>
            </a:extLst>
          </p:cNvPr>
          <p:cNvSpPr>
            <a:spLocks noGrp="1"/>
          </p:cNvSpPr>
          <p:nvPr>
            <p:ph type="body" sz="quarter" idx="15"/>
          </p:nvPr>
        </p:nvSpPr>
        <p:spPr>
          <a:xfrm>
            <a:off x="418643" y="2789873"/>
            <a:ext cx="11341266"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11673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134235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marL="0" marR="0" lvl="1"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Second level</a:t>
            </a:r>
          </a:p>
          <a:p>
            <a:pPr marL="0" marR="0" lvl="2"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659825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6093387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7275197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6133908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2199247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9718877"/>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4534390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30244945"/>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2403334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18643"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43267"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259418"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384043"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09530"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34156"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4" name="Text Placeholder 4">
            <a:extLst>
              <a:ext uri="{FF2B5EF4-FFF2-40B4-BE49-F238E27FC236}">
                <a16:creationId xmlns:a16="http://schemas.microsoft.com/office/drawing/2014/main" id="{DFC6A495-0D5E-49BE-9BBC-D2EC0F8A173E}"/>
              </a:ext>
            </a:extLst>
          </p:cNvPr>
          <p:cNvSpPr>
            <a:spLocks noGrp="1"/>
          </p:cNvSpPr>
          <p:nvPr>
            <p:ph type="body" sz="quarter" idx="17" hasCustomPrompt="1"/>
          </p:nvPr>
        </p:nvSpPr>
        <p:spPr>
          <a:xfrm>
            <a:off x="418643" y="1656806"/>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5" name="Text Placeholder 4">
            <a:extLst>
              <a:ext uri="{FF2B5EF4-FFF2-40B4-BE49-F238E27FC236}">
                <a16:creationId xmlns:a16="http://schemas.microsoft.com/office/drawing/2014/main" id="{E993087F-B7F0-452D-9862-4702BDA2A325}"/>
              </a:ext>
            </a:extLst>
          </p:cNvPr>
          <p:cNvSpPr>
            <a:spLocks noGrp="1"/>
          </p:cNvSpPr>
          <p:nvPr>
            <p:ph type="body" sz="quarter" idx="24" hasCustomPrompt="1"/>
          </p:nvPr>
        </p:nvSpPr>
        <p:spPr>
          <a:xfrm>
            <a:off x="4293969"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6" name="Text Placeholder 4">
            <a:extLst>
              <a:ext uri="{FF2B5EF4-FFF2-40B4-BE49-F238E27FC236}">
                <a16:creationId xmlns:a16="http://schemas.microsoft.com/office/drawing/2014/main" id="{789386B5-D7AB-4883-8B79-1205708F3820}"/>
              </a:ext>
            </a:extLst>
          </p:cNvPr>
          <p:cNvSpPr>
            <a:spLocks noGrp="1"/>
          </p:cNvSpPr>
          <p:nvPr>
            <p:ph type="body" sz="quarter" idx="25" hasCustomPrompt="1"/>
          </p:nvPr>
        </p:nvSpPr>
        <p:spPr>
          <a:xfrm>
            <a:off x="8144083"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7" name="Text Placeholder 4">
            <a:extLst>
              <a:ext uri="{FF2B5EF4-FFF2-40B4-BE49-F238E27FC236}">
                <a16:creationId xmlns:a16="http://schemas.microsoft.com/office/drawing/2014/main" id="{A53E5920-F8CB-404E-8418-386AA28C8E57}"/>
              </a:ext>
            </a:extLst>
          </p:cNvPr>
          <p:cNvSpPr>
            <a:spLocks noGrp="1"/>
          </p:cNvSpPr>
          <p:nvPr>
            <p:ph type="body" sz="quarter" idx="28" hasCustomPrompt="1"/>
          </p:nvPr>
        </p:nvSpPr>
        <p:spPr>
          <a:xfrm>
            <a:off x="418643" y="1350193"/>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8" name="Text Placeholder 4">
            <a:extLst>
              <a:ext uri="{FF2B5EF4-FFF2-40B4-BE49-F238E27FC236}">
                <a16:creationId xmlns:a16="http://schemas.microsoft.com/office/drawing/2014/main" id="{BAAF887A-063D-47B7-BE4B-84AA6A570A90}"/>
              </a:ext>
            </a:extLst>
          </p:cNvPr>
          <p:cNvSpPr>
            <a:spLocks noGrp="1"/>
          </p:cNvSpPr>
          <p:nvPr>
            <p:ph type="body" sz="quarter" idx="29" hasCustomPrompt="1"/>
          </p:nvPr>
        </p:nvSpPr>
        <p:spPr>
          <a:xfrm>
            <a:off x="4293969"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30" name="Text Placeholder 4">
            <a:extLst>
              <a:ext uri="{FF2B5EF4-FFF2-40B4-BE49-F238E27FC236}">
                <a16:creationId xmlns:a16="http://schemas.microsoft.com/office/drawing/2014/main" id="{FA83FEC7-8AA2-49C8-A8C6-D867B7F15A92}"/>
              </a:ext>
            </a:extLst>
          </p:cNvPr>
          <p:cNvSpPr>
            <a:spLocks noGrp="1"/>
          </p:cNvSpPr>
          <p:nvPr>
            <p:ph type="body" sz="quarter" idx="30" hasCustomPrompt="1"/>
          </p:nvPr>
        </p:nvSpPr>
        <p:spPr>
          <a:xfrm>
            <a:off x="8144083"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custDataLst>
      <p:tags r:id="rId1"/>
    </p:custDataLst>
    <p:extLst>
      <p:ext uri="{BB962C8B-B14F-4D97-AF65-F5344CB8AC3E}">
        <p14:creationId xmlns:p14="http://schemas.microsoft.com/office/powerpoint/2010/main" val="23933655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4458105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850432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0951378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182110565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6645214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58472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41020770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2</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6596305"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7410734" y="1456897"/>
            <a:ext cx="4362622"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7552537" y="1925795"/>
            <a:ext cx="4079016" cy="32944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11496110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3476489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318398"/>
            <a:ext cx="3659644" cy="4200325"/>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Rectangle 6">
            <a:extLst>
              <a:ext uri="{FF2B5EF4-FFF2-40B4-BE49-F238E27FC236}">
                <a16:creationId xmlns:a16="http://schemas.microsoft.com/office/drawing/2014/main" id="{9003B64D-9791-4980-B9F7-4059E0D39C90}"/>
              </a:ext>
              <a:ext uri="{C183D7F6-B498-43B3-948B-1728B52AA6E4}">
                <adec:decorative xmlns:adec="http://schemas.microsoft.com/office/drawing/2017/decorative" val="1"/>
              </a:ext>
            </a:extLst>
          </p:cNvPr>
          <p:cNvSpPr/>
          <p:nvPr userDrawn="1"/>
        </p:nvSpPr>
        <p:spPr bwMode="auto">
          <a:xfrm>
            <a:off x="4282439" y="131839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FD4B3A-BF6E-4E6A-9D7A-CE9A4A45ED0B}"/>
              </a:ext>
              <a:ext uri="{C183D7F6-B498-43B3-948B-1728B52AA6E4}">
                <adec:decorative xmlns:adec="http://schemas.microsoft.com/office/drawing/2017/decorative" val="1"/>
              </a:ext>
            </a:extLst>
          </p:cNvPr>
          <p:cNvSpPr/>
          <p:nvPr userDrawn="1"/>
        </p:nvSpPr>
        <p:spPr bwMode="auto">
          <a:xfrm>
            <a:off x="4282439" y="277554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34687BE-640A-4663-A245-A357FAE7BF9F}"/>
              </a:ext>
              <a:ext uri="{C183D7F6-B498-43B3-948B-1728B52AA6E4}">
                <adec:decorative xmlns:adec="http://schemas.microsoft.com/office/drawing/2017/decorative" val="1"/>
              </a:ext>
            </a:extLst>
          </p:cNvPr>
          <p:cNvSpPr/>
          <p:nvPr userDrawn="1"/>
        </p:nvSpPr>
        <p:spPr bwMode="auto">
          <a:xfrm>
            <a:off x="4282439" y="4211290"/>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7">
            <a:extLst>
              <a:ext uri="{FF2B5EF4-FFF2-40B4-BE49-F238E27FC236}">
                <a16:creationId xmlns:a16="http://schemas.microsoft.com/office/drawing/2014/main" id="{EC429A5F-233E-440A-BE27-73094E45DB05}"/>
              </a:ext>
            </a:extLst>
          </p:cNvPr>
          <p:cNvSpPr>
            <a:spLocks noGrp="1"/>
          </p:cNvSpPr>
          <p:nvPr>
            <p:ph type="pic" sz="quarter" idx="15" hasCustomPrompt="1"/>
          </p:nvPr>
        </p:nvSpPr>
        <p:spPr>
          <a:xfrm>
            <a:off x="4484597" y="1361798"/>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Picture Placeholder 7">
            <a:extLst>
              <a:ext uri="{FF2B5EF4-FFF2-40B4-BE49-F238E27FC236}">
                <a16:creationId xmlns:a16="http://schemas.microsoft.com/office/drawing/2014/main" id="{B1C0865A-C973-494C-9620-F6092B7573D0}"/>
              </a:ext>
            </a:extLst>
          </p:cNvPr>
          <p:cNvSpPr>
            <a:spLocks noGrp="1"/>
          </p:cNvSpPr>
          <p:nvPr>
            <p:ph type="pic" sz="quarter" idx="43" hasCustomPrompt="1"/>
          </p:nvPr>
        </p:nvSpPr>
        <p:spPr>
          <a:xfrm>
            <a:off x="4484597" y="2818553"/>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Picture Placeholder 7">
            <a:extLst>
              <a:ext uri="{FF2B5EF4-FFF2-40B4-BE49-F238E27FC236}">
                <a16:creationId xmlns:a16="http://schemas.microsoft.com/office/drawing/2014/main" id="{0F0AAB44-7C37-4772-AFE5-9647E56A5B43}"/>
              </a:ext>
            </a:extLst>
          </p:cNvPr>
          <p:cNvSpPr>
            <a:spLocks noGrp="1"/>
          </p:cNvSpPr>
          <p:nvPr>
            <p:ph type="pic" sz="quarter" idx="44" hasCustomPrompt="1"/>
          </p:nvPr>
        </p:nvSpPr>
        <p:spPr>
          <a:xfrm>
            <a:off x="4484597" y="4254559"/>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9562267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95550668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6864105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9924643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00079242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2672409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18877745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724456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2379694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939971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8432282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7964860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2401795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6022327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751524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7157589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9630975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68811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081463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751679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653580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75230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1311297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8382036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1328086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4210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8107369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4776414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1383326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12992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2287828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6084178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0"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marL="0" marR="0" lvl="1" indent="0" algn="l" defTabSz="914367" rtl="0" eaLnBrk="1" fontAlgn="auto" latinLnBrk="0" hangingPunct="1">
              <a:lnSpc>
                <a:spcPct val="100000"/>
              </a:lnSpc>
              <a:spcBef>
                <a:spcPts val="392"/>
              </a:spcBef>
              <a:spcAft>
                <a:spcPts val="588"/>
              </a:spcAft>
              <a:buClrTx/>
              <a:buSzPct val="90000"/>
              <a:buFontTx/>
              <a:buNone/>
              <a:tabLst/>
            </a:pPr>
            <a:r>
              <a:rPr lang="en-US"/>
              <a:t>Second level</a:t>
            </a:r>
          </a:p>
          <a:p>
            <a:pPr marL="0" marR="0" lvl="2" indent="0" algn="l" defTabSz="914367" rtl="0" eaLnBrk="1" fontAlgn="auto" latinLnBrk="0" hangingPunct="1">
              <a:lnSpc>
                <a:spcPct val="100000"/>
              </a:lnSpc>
              <a:spcBef>
                <a:spcPts val="392"/>
              </a:spcBef>
              <a:spcAft>
                <a:spcPts val="588"/>
              </a:spcAft>
              <a:buClrTx/>
              <a:buSzPct val="90000"/>
              <a:buFontTx/>
              <a:buNone/>
              <a:tabLst/>
            </a:pPr>
            <a:r>
              <a:rPr lang="en-US"/>
              <a:t>Third level</a:t>
            </a:r>
          </a:p>
          <a:p>
            <a:pPr marL="0" marR="0" lvl="3" indent="0" algn="l" defTabSz="914367" rtl="0" eaLnBrk="1" fontAlgn="auto" latinLnBrk="0" hangingPunct="1">
              <a:lnSpc>
                <a:spcPct val="100000"/>
              </a:lnSpc>
              <a:spcBef>
                <a:spcPts val="392"/>
              </a:spcBef>
              <a:spcAft>
                <a:spcPts val="588"/>
              </a:spcAft>
              <a:buClrTx/>
              <a:buSzPct val="90000"/>
              <a:buFontTx/>
              <a:buNone/>
              <a:tabLst/>
            </a:pPr>
            <a:r>
              <a:rPr lang="en-US"/>
              <a:t>Fourth level</a:t>
            </a:r>
          </a:p>
          <a:p>
            <a:pPr marL="0" marR="0" lvl="4" indent="0" algn="l" defTabSz="914367" rtl="0" eaLnBrk="1" fontAlgn="auto" latinLnBrk="0" hangingPunct="1">
              <a:lnSpc>
                <a:spcPct val="100000"/>
              </a:lnSpc>
              <a:spcBef>
                <a:spcPts val="392"/>
              </a:spcBef>
              <a:spcAft>
                <a:spcPts val="588"/>
              </a:spcAft>
              <a:buClrTx/>
              <a:buSzPct val="90000"/>
              <a:buFontTx/>
              <a:buNone/>
              <a:tabLst/>
            </a:pPr>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1015608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3096671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8669409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3646353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7870782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3056873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8842689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319406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5416056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378182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296274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3F4E0652-F29D-4D03-92C7-CD759431CD3F}"/>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163787987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308889053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1_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17939072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userDrawn="1"/>
        </p:nvPicPr>
        <p:blipFill rotWithShape="1">
          <a:blip r:embed="rId2"/>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3"/>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7219192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122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033252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0237562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1882116"/>
            <a:ext cx="4167887" cy="543185"/>
          </a:xfrm>
        </p:spPr>
        <p:txBody>
          <a:bodyPr anchor="t" anchorCtr="0">
            <a:spAutoFit/>
          </a:bodyPr>
          <a:lstStyle>
            <a:lvl1pPr>
              <a:defRPr sz="3529">
                <a:solidFill>
                  <a:schemeClr val="tx1"/>
                </a:solidFill>
              </a:defRPr>
            </a:lvl1pPr>
          </a:lstStyle>
          <a:p>
            <a:endParaRPr lang="en-US"/>
          </a:p>
        </p:txBody>
      </p:sp>
    </p:spTree>
    <p:extLst>
      <p:ext uri="{BB962C8B-B14F-4D97-AF65-F5344CB8AC3E}">
        <p14:creationId xmlns:p14="http://schemas.microsoft.com/office/powerpoint/2010/main" val="339259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79">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341309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endParaRPr lang="en-US"/>
          </a:p>
        </p:txBody>
      </p:sp>
    </p:spTree>
    <p:extLst>
      <p:ext uri="{BB962C8B-B14F-4D97-AF65-F5344CB8AC3E}">
        <p14:creationId xmlns:p14="http://schemas.microsoft.com/office/powerpoint/2010/main" val="84365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58717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8235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9028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011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8340224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0738522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29852678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9835081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92088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62715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023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08903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7606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7860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7820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346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7547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dirty="0"/>
              <a:t>© Microsoft Corporation 					 	 	 Microsoft 365 </a:t>
            </a:r>
          </a:p>
        </p:txBody>
      </p:sp>
    </p:spTree>
    <p:extLst>
      <p:ext uri="{BB962C8B-B14F-4D97-AF65-F5344CB8AC3E}">
        <p14:creationId xmlns:p14="http://schemas.microsoft.com/office/powerpoint/2010/main" val="3520568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dirty="0">
                <a:solidFill>
                  <a:schemeClr val="tx1"/>
                </a:solidFill>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237147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873544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35110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image" Target="../media/image18.emf"/><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2.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55" Type="http://schemas.openxmlformats.org/officeDocument/2006/relationships/slideLayout" Target="../slideLayouts/slideLayout153.xml"/><Relationship Id="rId63" Type="http://schemas.openxmlformats.org/officeDocument/2006/relationships/slideLayout" Target="../slideLayouts/slideLayout161.xml"/><Relationship Id="rId68" Type="http://schemas.openxmlformats.org/officeDocument/2006/relationships/slideLayout" Target="../slideLayouts/slideLayout166.xml"/><Relationship Id="rId76" Type="http://schemas.openxmlformats.org/officeDocument/2006/relationships/slideLayout" Target="../slideLayouts/slideLayout174.xml"/><Relationship Id="rId7" Type="http://schemas.openxmlformats.org/officeDocument/2006/relationships/slideLayout" Target="../slideLayouts/slideLayout105.xml"/><Relationship Id="rId71" Type="http://schemas.openxmlformats.org/officeDocument/2006/relationships/slideLayout" Target="../slideLayouts/slideLayout169.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slideLayout" Target="../slideLayouts/slideLayout151.xml"/><Relationship Id="rId58" Type="http://schemas.openxmlformats.org/officeDocument/2006/relationships/slideLayout" Target="../slideLayouts/slideLayout156.xml"/><Relationship Id="rId66" Type="http://schemas.openxmlformats.org/officeDocument/2006/relationships/slideLayout" Target="../slideLayouts/slideLayout164.xml"/><Relationship Id="rId74" Type="http://schemas.openxmlformats.org/officeDocument/2006/relationships/slideLayout" Target="../slideLayouts/slideLayout172.xml"/><Relationship Id="rId79" Type="http://schemas.openxmlformats.org/officeDocument/2006/relationships/tags" Target="../tags/tag1.xml"/><Relationship Id="rId5" Type="http://schemas.openxmlformats.org/officeDocument/2006/relationships/slideLayout" Target="../slideLayouts/slideLayout103.xml"/><Relationship Id="rId61" Type="http://schemas.openxmlformats.org/officeDocument/2006/relationships/slideLayout" Target="../slideLayouts/slideLayout159.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slideLayout" Target="../slideLayouts/slideLayout150.xml"/><Relationship Id="rId60" Type="http://schemas.openxmlformats.org/officeDocument/2006/relationships/slideLayout" Target="../slideLayouts/slideLayout158.xml"/><Relationship Id="rId65" Type="http://schemas.openxmlformats.org/officeDocument/2006/relationships/slideLayout" Target="../slideLayouts/slideLayout163.xml"/><Relationship Id="rId73" Type="http://schemas.openxmlformats.org/officeDocument/2006/relationships/slideLayout" Target="../slideLayouts/slideLayout171.xml"/><Relationship Id="rId78" Type="http://schemas.openxmlformats.org/officeDocument/2006/relationships/theme" Target="../theme/theme3.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56" Type="http://schemas.openxmlformats.org/officeDocument/2006/relationships/slideLayout" Target="../slideLayouts/slideLayout154.xml"/><Relationship Id="rId64" Type="http://schemas.openxmlformats.org/officeDocument/2006/relationships/slideLayout" Target="../slideLayouts/slideLayout162.xml"/><Relationship Id="rId69" Type="http://schemas.openxmlformats.org/officeDocument/2006/relationships/slideLayout" Target="../slideLayouts/slideLayout167.xml"/><Relationship Id="rId77" Type="http://schemas.openxmlformats.org/officeDocument/2006/relationships/slideLayout" Target="../slideLayouts/slideLayout175.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72" Type="http://schemas.openxmlformats.org/officeDocument/2006/relationships/slideLayout" Target="../slideLayouts/slideLayout170.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59" Type="http://schemas.openxmlformats.org/officeDocument/2006/relationships/slideLayout" Target="../slideLayouts/slideLayout157.xml"/><Relationship Id="rId67" Type="http://schemas.openxmlformats.org/officeDocument/2006/relationships/slideLayout" Target="../slideLayouts/slideLayout165.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slideLayout" Target="../slideLayouts/slideLayout152.xml"/><Relationship Id="rId62" Type="http://schemas.openxmlformats.org/officeDocument/2006/relationships/slideLayout" Target="../slideLayouts/slideLayout160.xml"/><Relationship Id="rId70" Type="http://schemas.openxmlformats.org/officeDocument/2006/relationships/slideLayout" Target="../slideLayouts/slideLayout168.xml"/><Relationship Id="rId75" Type="http://schemas.openxmlformats.org/officeDocument/2006/relationships/slideLayout" Target="../slideLayouts/slideLayout173.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57"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a:solidFill>
                  <a:schemeClr val="bg1">
                    <a:lumMod val="75000"/>
                  </a:schemeClr>
                </a:solidFill>
              </a:rPr>
              <a:t>Closed captioning</a:t>
            </a:r>
            <a:br>
              <a:rPr lang="en-US" sz="700">
                <a:solidFill>
                  <a:schemeClr val="bg1">
                    <a:lumMod val="75000"/>
                  </a:schemeClr>
                </a:solidFill>
              </a:rPr>
            </a:br>
            <a:r>
              <a:rPr lang="en-US" sz="70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28" r:id="rId6"/>
    <p:sldLayoutId id="2147484680" r:id="rId7"/>
    <p:sldLayoutId id="2147484610" r:id="rId8"/>
    <p:sldLayoutId id="2147484684" r:id="rId9"/>
    <p:sldLayoutId id="2147484670" r:id="rId10"/>
    <p:sldLayoutId id="2147484671" r:id="rId11"/>
    <p:sldLayoutId id="2147484682" r:id="rId12"/>
    <p:sldLayoutId id="2147484677" r:id="rId13"/>
    <p:sldLayoutId id="2147484727" r:id="rId14"/>
    <p:sldLayoutId id="2147484691" r:id="rId15"/>
    <p:sldLayoutId id="2147484692" r:id="rId16"/>
    <p:sldLayoutId id="2147484693" r:id="rId17"/>
    <p:sldLayoutId id="2147484694" r:id="rId18"/>
    <p:sldLayoutId id="2147484695" r:id="rId19"/>
    <p:sldLayoutId id="2147484560" r:id="rId20"/>
    <p:sldLayoutId id="2147484580" r:id="rId21"/>
    <p:sldLayoutId id="2147484566" r:id="rId22"/>
    <p:sldLayoutId id="2147484696" r:id="rId23"/>
    <p:sldLayoutId id="2147484697" r:id="rId24"/>
    <p:sldLayoutId id="2147484675" r:id="rId25"/>
    <p:sldLayoutId id="2147484676" r:id="rId26"/>
    <p:sldLayoutId id="2147484711" r:id="rId27"/>
    <p:sldLayoutId id="2147484721" r:id="rId28"/>
    <p:sldLayoutId id="2147484720" r:id="rId29"/>
    <p:sldLayoutId id="2147484726" r:id="rId30"/>
    <p:sldLayoutId id="2147484570" r:id="rId31"/>
    <p:sldLayoutId id="2147484571" r:id="rId32"/>
    <p:sldLayoutId id="2147484572" r:id="rId33"/>
    <p:sldLayoutId id="2147484668"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735" r:id="rId73"/>
    <p:sldLayoutId id="2147484736" r:id="rId74"/>
    <p:sldLayoutId id="2147484737" r:id="rId7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7517617"/>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50" r:id="rId10"/>
    <p:sldLayoutId id="2147484751" r:id="rId11"/>
    <p:sldLayoutId id="2147484752" r:id="rId12"/>
    <p:sldLayoutId id="2147484753" r:id="rId13"/>
    <p:sldLayoutId id="2147484754" r:id="rId14"/>
    <p:sldLayoutId id="2147484755" r:id="rId15"/>
    <p:sldLayoutId id="2147484756" r:id="rId16"/>
    <p:sldLayoutId id="2147484757" r:id="rId17"/>
    <p:sldLayoutId id="2147484758" r:id="rId18"/>
    <p:sldLayoutId id="2147484759" r:id="rId19"/>
    <p:sldLayoutId id="2147484760" r:id="rId20"/>
    <p:sldLayoutId id="2147484761" r:id="rId21"/>
    <p:sldLayoutId id="2147484762" r:id="rId22"/>
    <p:sldLayoutId id="2147484763" r:id="rId23"/>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custDataLst>
      <p:tags r:id="rId79"/>
    </p:custDataLst>
    <p:extLst>
      <p:ext uri="{BB962C8B-B14F-4D97-AF65-F5344CB8AC3E}">
        <p14:creationId xmlns:p14="http://schemas.microsoft.com/office/powerpoint/2010/main" val="3511297473"/>
      </p:ext>
    </p:extLst>
  </p:cSld>
  <p:clrMap bg1="lt1" tx1="dk1" bg2="lt2" tx2="dk2" accent1="accent1" accent2="accent2" accent3="accent3" accent4="accent4" accent5="accent5" accent6="accent6" hlink="hlink" folHlink="folHlink"/>
  <p:sldLayoutIdLst>
    <p:sldLayoutId id="2147484765" r:id="rId1"/>
    <p:sldLayoutId id="2147484766" r:id="rId2"/>
    <p:sldLayoutId id="2147484767" r:id="rId3"/>
    <p:sldLayoutId id="2147484768" r:id="rId4"/>
    <p:sldLayoutId id="2147484769" r:id="rId5"/>
    <p:sldLayoutId id="2147484770" r:id="rId6"/>
    <p:sldLayoutId id="2147484771" r:id="rId7"/>
    <p:sldLayoutId id="2147484772" r:id="rId8"/>
    <p:sldLayoutId id="2147484773" r:id="rId9"/>
    <p:sldLayoutId id="2147484774" r:id="rId10"/>
    <p:sldLayoutId id="2147484775" r:id="rId11"/>
    <p:sldLayoutId id="2147484776"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788" r:id="rId24"/>
    <p:sldLayoutId id="2147484789" r:id="rId25"/>
    <p:sldLayoutId id="2147484790" r:id="rId26"/>
    <p:sldLayoutId id="2147484791" r:id="rId27"/>
    <p:sldLayoutId id="2147484792" r:id="rId28"/>
    <p:sldLayoutId id="2147484793" r:id="rId29"/>
    <p:sldLayoutId id="2147484794" r:id="rId30"/>
    <p:sldLayoutId id="2147484795" r:id="rId31"/>
    <p:sldLayoutId id="2147484796" r:id="rId32"/>
    <p:sldLayoutId id="2147484797" r:id="rId33"/>
    <p:sldLayoutId id="2147484798" r:id="rId34"/>
    <p:sldLayoutId id="2147484799" r:id="rId35"/>
    <p:sldLayoutId id="2147484800" r:id="rId36"/>
    <p:sldLayoutId id="2147484801" r:id="rId37"/>
    <p:sldLayoutId id="2147484802" r:id="rId38"/>
    <p:sldLayoutId id="2147484803" r:id="rId39"/>
    <p:sldLayoutId id="2147484804" r:id="rId40"/>
    <p:sldLayoutId id="2147484805" r:id="rId41"/>
    <p:sldLayoutId id="2147484806" r:id="rId42"/>
    <p:sldLayoutId id="2147484807" r:id="rId43"/>
    <p:sldLayoutId id="2147484808" r:id="rId44"/>
    <p:sldLayoutId id="2147484809" r:id="rId45"/>
    <p:sldLayoutId id="2147484810" r:id="rId46"/>
    <p:sldLayoutId id="2147484811" r:id="rId47"/>
    <p:sldLayoutId id="2147484812" r:id="rId48"/>
    <p:sldLayoutId id="2147484813" r:id="rId49"/>
    <p:sldLayoutId id="2147484814" r:id="rId50"/>
    <p:sldLayoutId id="2147484815" r:id="rId51"/>
    <p:sldLayoutId id="2147484816" r:id="rId52"/>
    <p:sldLayoutId id="2147484817" r:id="rId53"/>
    <p:sldLayoutId id="2147484818" r:id="rId54"/>
    <p:sldLayoutId id="2147484819" r:id="rId55"/>
    <p:sldLayoutId id="2147484820" r:id="rId56"/>
    <p:sldLayoutId id="2147484821" r:id="rId57"/>
    <p:sldLayoutId id="2147484822" r:id="rId58"/>
    <p:sldLayoutId id="2147484823" r:id="rId59"/>
    <p:sldLayoutId id="2147484824" r:id="rId60"/>
    <p:sldLayoutId id="2147484825" r:id="rId61"/>
    <p:sldLayoutId id="2147484826" r:id="rId62"/>
    <p:sldLayoutId id="2147484827" r:id="rId63"/>
    <p:sldLayoutId id="2147484828" r:id="rId64"/>
    <p:sldLayoutId id="2147484829" r:id="rId65"/>
    <p:sldLayoutId id="2147484830" r:id="rId66"/>
    <p:sldLayoutId id="2147484831" r:id="rId67"/>
    <p:sldLayoutId id="2147484832" r:id="rId68"/>
    <p:sldLayoutId id="2147484833" r:id="rId69"/>
    <p:sldLayoutId id="2147484834" r:id="rId70"/>
    <p:sldLayoutId id="2147484835" r:id="rId71"/>
    <p:sldLayoutId id="2147484836" r:id="rId72"/>
    <p:sldLayoutId id="2147484837" r:id="rId73"/>
    <p:sldLayoutId id="2147484838" r:id="rId74"/>
    <p:sldLayoutId id="2147484839" r:id="rId75"/>
    <p:sldLayoutId id="2147484840" r:id="rId76"/>
    <p:sldLayoutId id="2147484841" r:id="rId77"/>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6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63.xml"/><Relationship Id="rId1" Type="http://schemas.openxmlformats.org/officeDocument/2006/relationships/slideLayout" Target="../slideLayouts/slideLayout75.xml"/></Relationships>
</file>

<file path=ppt/slides/_rels/slide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73.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fr-FR" sz="3600" dirty="0"/>
              <a:t>SC-200T00A</a:t>
            </a:r>
            <a:br>
              <a:rPr lang="fr-FR" sz="3600" dirty="0"/>
            </a:br>
            <a:r>
              <a:rPr lang="fr-FR" sz="3600" dirty="0"/>
              <a:t>Microsoft Security Operations </a:t>
            </a:r>
            <a:r>
              <a:rPr lang="fr-FR" sz="3600" dirty="0" err="1"/>
              <a:t>Analyst</a:t>
            </a: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4294967295"/>
          </p:nvPr>
        </p:nvSpPr>
        <p:spPr>
          <a:xfrm>
            <a:off x="442466" y="4350114"/>
            <a:ext cx="5413394" cy="908839"/>
          </a:xfrm>
        </p:spPr>
        <p:txBody>
          <a:bodyPr/>
          <a:lstStyle/>
          <a:p>
            <a:r>
              <a:rPr lang="en-US">
                <a:solidFill>
                  <a:schemeClr val="tx1"/>
                </a:solidFill>
              </a:rPr>
              <a:t>Author name</a:t>
            </a:r>
            <a:br>
              <a:rPr lang="en-US">
                <a:solidFill>
                  <a:schemeClr val="tx1"/>
                </a:solidFill>
              </a:rPr>
            </a:br>
            <a:r>
              <a:rPr lang="en-US">
                <a:solidFill>
                  <a:schemeClr val="tx1"/>
                </a:solidFill>
              </a:rPr>
              <a:t>Date</a:t>
            </a:r>
          </a:p>
        </p:txBody>
      </p:sp>
    </p:spTree>
    <p:extLst>
      <p:ext uri="{BB962C8B-B14F-4D97-AF65-F5344CB8AC3E}">
        <p14:creationId xmlns:p14="http://schemas.microsoft.com/office/powerpoint/2010/main" val="39379697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2: Deploy the Microsoft Defender for Endpoint environment</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8476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Create a Microsoft Defender for Endpoint environment</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Onboard devices to be monitored by Microsoft Defender for Endpoint</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3976420"/>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183893"/>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47219"/>
            <a:ext cx="4892985" cy="607124"/>
          </a:xfrm>
          <a:prstGeom prst="rect">
            <a:avLst/>
          </a:prstGeom>
          <a:noFill/>
        </p:spPr>
        <p:txBody>
          <a:bodyPr wrap="square" lIns="0" tIns="0" rIns="0" bIns="0" rtlCol="0" anchor="ctr">
            <a:noAutofit/>
          </a:bodyPr>
          <a:lstStyle/>
          <a:p>
            <a:r>
              <a:rPr lang="en-US" sz="1961" dirty="0"/>
              <a:t>Configure Microsoft Defender for Endpoint environment settings</a:t>
            </a:r>
          </a:p>
        </p:txBody>
      </p:sp>
    </p:spTree>
    <p:extLst>
      <p:ext uri="{BB962C8B-B14F-4D97-AF65-F5344CB8AC3E}">
        <p14:creationId xmlns:p14="http://schemas.microsoft.com/office/powerpoint/2010/main" val="41376154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your environment</a:t>
            </a:r>
          </a:p>
        </p:txBody>
      </p:sp>
      <p:sp>
        <p:nvSpPr>
          <p:cNvPr id="6" name="Text Placeholder 5"/>
          <p:cNvSpPr>
            <a:spLocks noGrp="1"/>
          </p:cNvSpPr>
          <p:nvPr>
            <p:ph type="body" sz="quarter" idx="15"/>
          </p:nvPr>
        </p:nvSpPr>
        <p:spPr/>
        <p:txBody>
          <a:bodyPr/>
          <a:lstStyle/>
          <a:p>
            <a:pPr lvl="1"/>
            <a:r>
              <a:rPr lang="en-US" dirty="0"/>
              <a:t> Microsoft 365 Defender portal https://security.microsoft.com</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Data storage location:</a:t>
            </a:r>
          </a:p>
          <a:p>
            <a:pPr lvl="1"/>
            <a:r>
              <a:rPr lang="en-US" dirty="0"/>
              <a:t>Determine where you want to be hosted. You cannot change the location after this set up.</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1"/>
            </a:solidFill>
          </a:ln>
        </p:spPr>
        <p:txBody>
          <a:bodyPr/>
          <a:lstStyle/>
          <a:p>
            <a:r>
              <a:rPr lang="en-US" dirty="0"/>
              <a:t>Data retention:</a:t>
            </a:r>
          </a:p>
          <a:p>
            <a:pPr lvl="1"/>
            <a:r>
              <a:rPr lang="en-US" dirty="0"/>
              <a:t>The default is six months.</a:t>
            </a:r>
          </a:p>
        </p:txBody>
      </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1"/>
            </a:solidFill>
          </a:ln>
        </p:spPr>
        <p:txBody>
          <a:bodyPr/>
          <a:lstStyle/>
          <a:p>
            <a:r>
              <a:rPr lang="en-US" dirty="0"/>
              <a:t>Enable preview features:</a:t>
            </a:r>
          </a:p>
          <a:p>
            <a:pPr lvl="1"/>
            <a:r>
              <a:rPr lang="en-US" dirty="0"/>
              <a:t>The default is on, can be changed later.</a:t>
            </a:r>
          </a:p>
        </p:txBody>
      </p:sp>
    </p:spTree>
    <p:extLst>
      <p:ext uri="{BB962C8B-B14F-4D97-AF65-F5344CB8AC3E}">
        <p14:creationId xmlns:p14="http://schemas.microsoft.com/office/powerpoint/2010/main" val="355165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2" y="338894"/>
            <a:ext cx="11341268" cy="680196"/>
          </a:xfrm>
        </p:spPr>
        <p:txBody>
          <a:bodyPr/>
          <a:lstStyle/>
          <a:p>
            <a:r>
              <a:rPr lang="en-US" dirty="0"/>
              <a:t>Onboard devices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888595" y="887694"/>
            <a:ext cx="10871315" cy="927752"/>
          </a:xfrm>
        </p:spPr>
        <p:txBody>
          <a:bodyPr/>
          <a:lstStyle/>
          <a:p>
            <a:pPr lvl="1">
              <a:spcBef>
                <a:spcPts val="392"/>
              </a:spcBef>
              <a:spcAft>
                <a:spcPts val="588"/>
              </a:spcAft>
            </a:pPr>
            <a:r>
              <a:rPr lang="en-US" sz="2000" dirty="0"/>
              <a:t>You'll need to go to the onboarding section of the Defender for Endpoint portal to onboard any of the supported devices. Depending on the device, you'll be guided with appropriate steps and provided management and deployment tool options suitable for the device.</a:t>
            </a:r>
          </a:p>
        </p:txBody>
      </p:sp>
      <p:pic>
        <p:nvPicPr>
          <p:cNvPr id="6" name="Picture 5" descr="Graphical user interface, text, application&#10;&#10;Description automatically generated">
            <a:extLst>
              <a:ext uri="{FF2B5EF4-FFF2-40B4-BE49-F238E27FC236}">
                <a16:creationId xmlns:a16="http://schemas.microsoft.com/office/drawing/2014/main" id="{31F3BE1B-2F05-42FC-88D6-DB95190F529A}"/>
              </a:ext>
            </a:extLst>
          </p:cNvPr>
          <p:cNvPicPr>
            <a:picLocks noChangeAspect="1"/>
          </p:cNvPicPr>
          <p:nvPr/>
        </p:nvPicPr>
        <p:blipFill>
          <a:blip r:embed="rId3"/>
          <a:stretch>
            <a:fillRect/>
          </a:stretch>
        </p:blipFill>
        <p:spPr>
          <a:xfrm>
            <a:off x="2082986" y="1903936"/>
            <a:ext cx="8509428" cy="4474212"/>
          </a:xfrm>
          <a:prstGeom prst="rect">
            <a:avLst/>
          </a:prstGeom>
        </p:spPr>
      </p:pic>
    </p:spTree>
    <p:extLst>
      <p:ext uri="{BB962C8B-B14F-4D97-AF65-F5344CB8AC3E}">
        <p14:creationId xmlns:p14="http://schemas.microsoft.com/office/powerpoint/2010/main" val="40087145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access</a:t>
            </a:r>
          </a:p>
        </p:txBody>
      </p:sp>
      <p:sp>
        <p:nvSpPr>
          <p:cNvPr id="33" name="Freeform 5">
            <a:extLst>
              <a:ext uri="{FF2B5EF4-FFF2-40B4-BE49-F238E27FC236}">
                <a16:creationId xmlns:a16="http://schemas.microsoft.com/office/drawing/2014/main" id="{B347C2F9-1C68-4C51-8D2D-1709B56B9480}"/>
              </a:ext>
            </a:extLst>
          </p:cNvPr>
          <p:cNvSpPr>
            <a:spLocks/>
          </p:cNvSpPr>
          <p:nvPr/>
        </p:nvSpPr>
        <p:spPr bwMode="auto">
          <a:xfrm>
            <a:off x="418643" y="1456896"/>
            <a:ext cx="896425" cy="896425"/>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 name="Text Placeholder 5"/>
          <p:cNvSpPr>
            <a:spLocks noGrp="1"/>
          </p:cNvSpPr>
          <p:nvPr>
            <p:ph type="body" sz="quarter" idx="11"/>
          </p:nvPr>
        </p:nvSpPr>
        <p:spPr/>
        <p:txBody>
          <a:bodyPr/>
          <a:lstStyle/>
          <a:p>
            <a:pPr lvl="1">
              <a:spcBef>
                <a:spcPts val="392"/>
              </a:spcBef>
              <a:spcAft>
                <a:spcPts val="588"/>
              </a:spcAft>
            </a:pPr>
            <a:r>
              <a:rPr lang="en-US" sz="2000" dirty="0">
                <a:latin typeface="+mn-lt"/>
              </a:rPr>
              <a:t>Defender for Endpoint RBAC is designed to support your tier- or role-based model of choice and gives you granular control over what roles can see, devices they can access, and actions they can take. </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32090" y="3517900"/>
            <a:ext cx="5435768" cy="2006600"/>
          </a:xfrm>
          <a:ln>
            <a:solidFill>
              <a:schemeClr val="accent1"/>
            </a:solidFill>
          </a:ln>
        </p:spPr>
        <p:txBody>
          <a:bodyPr/>
          <a:lstStyle/>
          <a:p>
            <a:r>
              <a:rPr lang="en-US" dirty="0"/>
              <a:t>Control who can take specific actions:</a:t>
            </a:r>
          </a:p>
          <a:p>
            <a:pPr lvl="1"/>
            <a:r>
              <a:rPr lang="en-US" dirty="0"/>
              <a:t>Create custom roles and control what Defender for Endpoint capabilities they can access with granularity.</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337590" y="3517900"/>
            <a:ext cx="5435768" cy="2006600"/>
          </a:xfrm>
          <a:ln>
            <a:solidFill>
              <a:schemeClr val="accent1"/>
            </a:solidFill>
          </a:ln>
        </p:spPr>
        <p:txBody>
          <a:bodyPr/>
          <a:lstStyle/>
          <a:p>
            <a:r>
              <a:rPr lang="en-US" dirty="0"/>
              <a:t>Control who can see information on a specific device group or groups:</a:t>
            </a:r>
          </a:p>
          <a:p>
            <a:pPr lvl="1"/>
            <a:r>
              <a:rPr lang="en-US" dirty="0"/>
              <a:t>Create device groups by specific criteria such as names, tags, domains, and others, then grant role access to them using a specific Azure Active Directory (Azure AD) user group.</a:t>
            </a:r>
          </a:p>
        </p:txBody>
      </p:sp>
      <p:grpSp>
        <p:nvGrpSpPr>
          <p:cNvPr id="5" name="Group 4">
            <a:extLst>
              <a:ext uri="{FF2B5EF4-FFF2-40B4-BE49-F238E27FC236}">
                <a16:creationId xmlns:a16="http://schemas.microsoft.com/office/drawing/2014/main" id="{BD7E2C20-D5A6-4E9E-A433-A7D904C32749}"/>
              </a:ext>
            </a:extLst>
          </p:cNvPr>
          <p:cNvGrpSpPr/>
          <p:nvPr/>
        </p:nvGrpSpPr>
        <p:grpSpPr>
          <a:xfrm>
            <a:off x="418643" y="1456896"/>
            <a:ext cx="896425" cy="896425"/>
            <a:chOff x="418643" y="1456896"/>
            <a:chExt cx="896425" cy="896425"/>
          </a:xfrm>
        </p:grpSpPr>
        <p:grpSp>
          <p:nvGrpSpPr>
            <p:cNvPr id="4" name="Group 3">
              <a:extLst>
                <a:ext uri="{FF2B5EF4-FFF2-40B4-BE49-F238E27FC236}">
                  <a16:creationId xmlns:a16="http://schemas.microsoft.com/office/drawing/2014/main" id="{57F9C6A2-9EDD-4EEC-A581-74F84924DAD0}"/>
                </a:ext>
              </a:extLst>
            </p:cNvPr>
            <p:cNvGrpSpPr/>
            <p:nvPr/>
          </p:nvGrpSpPr>
          <p:grpSpPr>
            <a:xfrm>
              <a:off x="418643" y="1456896"/>
              <a:ext cx="896425" cy="896425"/>
              <a:chOff x="418643" y="1456896"/>
              <a:chExt cx="896425" cy="896425"/>
            </a:xfrm>
          </p:grpSpPr>
          <p:sp>
            <p:nvSpPr>
              <p:cNvPr id="32" name="AutoShape 3">
                <a:extLst>
                  <a:ext uri="{FF2B5EF4-FFF2-40B4-BE49-F238E27FC236}">
                    <a16:creationId xmlns:a16="http://schemas.microsoft.com/office/drawing/2014/main" id="{156C7984-D7C5-4F8E-BA67-F847016F36DC}"/>
                  </a:ext>
                </a:extLst>
              </p:cNvPr>
              <p:cNvSpPr>
                <a:spLocks noChangeAspect="1" noChangeArrowheads="1" noTextEdit="1"/>
              </p:cNvSpPr>
              <p:nvPr/>
            </p:nvSpPr>
            <p:spPr bwMode="auto">
              <a:xfrm>
                <a:off x="418643" y="1456896"/>
                <a:ext cx="896425" cy="89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6">
                <a:extLst>
                  <a:ext uri="{FF2B5EF4-FFF2-40B4-BE49-F238E27FC236}">
                    <a16:creationId xmlns:a16="http://schemas.microsoft.com/office/drawing/2014/main" id="{07ADE806-D450-4A7C-B2E3-33206A62ECEF}"/>
                  </a:ext>
                </a:extLst>
              </p:cNvPr>
              <p:cNvSpPr>
                <a:spLocks noEditPoints="1"/>
              </p:cNvSpPr>
              <p:nvPr/>
            </p:nvSpPr>
            <p:spPr bwMode="auto">
              <a:xfrm>
                <a:off x="489557" y="1526900"/>
                <a:ext cx="754597" cy="756416"/>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3" name="Fingerprint_E928" title="Icon of a fingerprint">
              <a:extLst>
                <a:ext uri="{FF2B5EF4-FFF2-40B4-BE49-F238E27FC236}">
                  <a16:creationId xmlns:a16="http://schemas.microsoft.com/office/drawing/2014/main" id="{BB394225-8E9C-4A4D-ADAB-D0DD3979098F}"/>
                </a:ext>
              </a:extLst>
            </p:cNvPr>
            <p:cNvSpPr>
              <a:spLocks noChangeAspect="1" noEditPoints="1"/>
            </p:cNvSpPr>
            <p:nvPr/>
          </p:nvSpPr>
          <p:spPr bwMode="auto">
            <a:xfrm>
              <a:off x="707016" y="1690154"/>
              <a:ext cx="319678" cy="4299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40079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and manage roles for role-based access control</a:t>
            </a:r>
          </a:p>
        </p:txBody>
      </p:sp>
      <p:sp>
        <p:nvSpPr>
          <p:cNvPr id="7" name="Text Placeholder 6">
            <a:extLst>
              <a:ext uri="{FF2B5EF4-FFF2-40B4-BE49-F238E27FC236}">
                <a16:creationId xmlns:a16="http://schemas.microsoft.com/office/drawing/2014/main" id="{253FE88C-E437-4416-9F2E-73E8CB114496}"/>
              </a:ext>
            </a:extLst>
          </p:cNvPr>
          <p:cNvSpPr>
            <a:spLocks noGrp="1"/>
          </p:cNvSpPr>
          <p:nvPr>
            <p:ph type="body" sz="quarter" idx="36"/>
          </p:nvPr>
        </p:nvSpPr>
        <p:spPr>
          <a:xfrm>
            <a:off x="418643" y="1070423"/>
            <a:ext cx="11341267" cy="307777"/>
          </a:xfrm>
        </p:spPr>
        <p:txBody>
          <a:bodyPr/>
          <a:lstStyle/>
          <a:p>
            <a:r>
              <a:rPr lang="en-US" dirty="0"/>
              <a:t>Permission options</a:t>
            </a:r>
          </a:p>
        </p:txBody>
      </p:sp>
      <p:sp>
        <p:nvSpPr>
          <p:cNvPr id="6" name="Text Placeholder 5"/>
          <p:cNvSpPr>
            <a:spLocks noGrp="1"/>
          </p:cNvSpPr>
          <p:nvPr>
            <p:ph type="body" sz="quarter" idx="11"/>
          </p:nvPr>
        </p:nvSpPr>
        <p:spPr/>
        <p:txBody>
          <a:bodyPr/>
          <a:lstStyle/>
          <a:p>
            <a:pPr lvl="1"/>
            <a:r>
              <a:rPr lang="en-US" dirty="0"/>
              <a:t>View data: Security operations</a:t>
            </a:r>
          </a:p>
        </p:txBody>
      </p:sp>
      <p:sp>
        <p:nvSpPr>
          <p:cNvPr id="2" name="Text Placeholder 1"/>
          <p:cNvSpPr>
            <a:spLocks noGrp="1"/>
          </p:cNvSpPr>
          <p:nvPr>
            <p:ph type="body" sz="quarter" idx="15"/>
          </p:nvPr>
        </p:nvSpPr>
        <p:spPr/>
        <p:txBody>
          <a:bodyPr/>
          <a:lstStyle/>
          <a:p>
            <a:pPr lvl="1"/>
            <a:r>
              <a:rPr lang="en-US" dirty="0"/>
              <a:t>View data: Threat and vulnerability management (TVM)</a:t>
            </a:r>
          </a:p>
        </p:txBody>
      </p:sp>
      <p:sp>
        <p:nvSpPr>
          <p:cNvPr id="3" name="Text Placeholder 2"/>
          <p:cNvSpPr>
            <a:spLocks noGrp="1"/>
          </p:cNvSpPr>
          <p:nvPr>
            <p:ph type="body" sz="quarter" idx="17"/>
          </p:nvPr>
        </p:nvSpPr>
        <p:spPr/>
        <p:txBody>
          <a:bodyPr/>
          <a:lstStyle/>
          <a:p>
            <a:pPr lvl="1"/>
            <a:r>
              <a:rPr lang="en-US" dirty="0"/>
              <a:t>Active remediation actions: Security operations</a:t>
            </a:r>
          </a:p>
        </p:txBody>
      </p:sp>
      <p:sp>
        <p:nvSpPr>
          <p:cNvPr id="4" name="Text Placeholder 3"/>
          <p:cNvSpPr>
            <a:spLocks noGrp="1"/>
          </p:cNvSpPr>
          <p:nvPr>
            <p:ph type="body" sz="quarter" idx="19"/>
          </p:nvPr>
        </p:nvSpPr>
        <p:spPr/>
        <p:txBody>
          <a:bodyPr/>
          <a:lstStyle/>
          <a:p>
            <a:pPr lvl="1"/>
            <a:r>
              <a:rPr lang="en-US" dirty="0"/>
              <a:t>Active remediation actions: TVM - Exception handling</a:t>
            </a:r>
          </a:p>
        </p:txBody>
      </p:sp>
      <p:sp>
        <p:nvSpPr>
          <p:cNvPr id="5" name="Text Placeholder 4"/>
          <p:cNvSpPr>
            <a:spLocks noGrp="1"/>
          </p:cNvSpPr>
          <p:nvPr>
            <p:ph type="body" sz="quarter" idx="21"/>
          </p:nvPr>
        </p:nvSpPr>
        <p:spPr/>
        <p:txBody>
          <a:bodyPr/>
          <a:lstStyle/>
          <a:p>
            <a:pPr lvl="1"/>
            <a:r>
              <a:rPr lang="en-US" dirty="0"/>
              <a:t>Active remediation actions: TVM - Remediation handling</a:t>
            </a:r>
          </a:p>
        </p:txBody>
      </p:sp>
      <p:grpSp>
        <p:nvGrpSpPr>
          <p:cNvPr id="271" name="Group 270">
            <a:extLst>
              <a:ext uri="{FF2B5EF4-FFF2-40B4-BE49-F238E27FC236}">
                <a16:creationId xmlns:a16="http://schemas.microsoft.com/office/drawing/2014/main" id="{096ADC66-2CA0-4F05-A835-ED5DEEE8AC99}"/>
              </a:ext>
            </a:extLst>
          </p:cNvPr>
          <p:cNvGrpSpPr/>
          <p:nvPr/>
        </p:nvGrpSpPr>
        <p:grpSpPr>
          <a:xfrm>
            <a:off x="6425743" y="1493664"/>
            <a:ext cx="717140" cy="717242"/>
            <a:chOff x="418643" y="1493664"/>
            <a:chExt cx="717140" cy="717242"/>
          </a:xfrm>
        </p:grpSpPr>
        <p:grpSp>
          <p:nvGrpSpPr>
            <p:cNvPr id="272" name="Group 271">
              <a:extLst>
                <a:ext uri="{FF2B5EF4-FFF2-40B4-BE49-F238E27FC236}">
                  <a16:creationId xmlns:a16="http://schemas.microsoft.com/office/drawing/2014/main" id="{5CC0EB1D-3183-43E7-A99F-684239D51F84}"/>
                </a:ext>
              </a:extLst>
            </p:cNvPr>
            <p:cNvGrpSpPr/>
            <p:nvPr/>
          </p:nvGrpSpPr>
          <p:grpSpPr>
            <a:xfrm>
              <a:off x="418643" y="1493664"/>
              <a:ext cx="717140" cy="717242"/>
              <a:chOff x="418643" y="1493664"/>
              <a:chExt cx="717140" cy="717242"/>
            </a:xfrm>
          </p:grpSpPr>
          <p:sp>
            <p:nvSpPr>
              <p:cNvPr id="274" name="Freeform 5">
                <a:extLst>
                  <a:ext uri="{FF2B5EF4-FFF2-40B4-BE49-F238E27FC236}">
                    <a16:creationId xmlns:a16="http://schemas.microsoft.com/office/drawing/2014/main" id="{F8413D0E-C8B3-4A51-9AA2-3C13967843EE}"/>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5" name="Freeform 6">
                <a:extLst>
                  <a:ext uri="{FF2B5EF4-FFF2-40B4-BE49-F238E27FC236}">
                    <a16:creationId xmlns:a16="http://schemas.microsoft.com/office/drawing/2014/main" id="{D1BD0FC7-EDDE-4264-B3CE-7D461679F4D4}"/>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3" name="Lock" title="Icon of a padlock">
              <a:extLst>
                <a:ext uri="{FF2B5EF4-FFF2-40B4-BE49-F238E27FC236}">
                  <a16:creationId xmlns:a16="http://schemas.microsoft.com/office/drawing/2014/main" id="{0AE59C0B-9DC2-470F-BC36-5A052FFD6B74}"/>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Alerts investigation </a:t>
            </a:r>
          </a:p>
        </p:txBody>
      </p:sp>
      <p:grpSp>
        <p:nvGrpSpPr>
          <p:cNvPr id="266" name="Group 265">
            <a:extLst>
              <a:ext uri="{FF2B5EF4-FFF2-40B4-BE49-F238E27FC236}">
                <a16:creationId xmlns:a16="http://schemas.microsoft.com/office/drawing/2014/main" id="{9873782D-71C7-423C-90FA-388285218824}"/>
              </a:ext>
            </a:extLst>
          </p:cNvPr>
          <p:cNvGrpSpPr/>
          <p:nvPr/>
        </p:nvGrpSpPr>
        <p:grpSpPr>
          <a:xfrm>
            <a:off x="6425743" y="2324084"/>
            <a:ext cx="717140" cy="717242"/>
            <a:chOff x="418643" y="2324084"/>
            <a:chExt cx="717140" cy="717242"/>
          </a:xfrm>
        </p:grpSpPr>
        <p:grpSp>
          <p:nvGrpSpPr>
            <p:cNvPr id="267" name="Group 266">
              <a:extLst>
                <a:ext uri="{FF2B5EF4-FFF2-40B4-BE49-F238E27FC236}">
                  <a16:creationId xmlns:a16="http://schemas.microsoft.com/office/drawing/2014/main" id="{2FFDE3C8-66F6-4E95-B83B-C672D5A0E88F}"/>
                </a:ext>
              </a:extLst>
            </p:cNvPr>
            <p:cNvGrpSpPr/>
            <p:nvPr/>
          </p:nvGrpSpPr>
          <p:grpSpPr>
            <a:xfrm>
              <a:off x="418643" y="2324084"/>
              <a:ext cx="717140" cy="717242"/>
              <a:chOff x="418643" y="2324084"/>
              <a:chExt cx="717140" cy="717242"/>
            </a:xfrm>
          </p:grpSpPr>
          <p:sp>
            <p:nvSpPr>
              <p:cNvPr id="269" name="Freeform 5">
                <a:extLst>
                  <a:ext uri="{FF2B5EF4-FFF2-40B4-BE49-F238E27FC236}">
                    <a16:creationId xmlns:a16="http://schemas.microsoft.com/office/drawing/2014/main" id="{074AE586-5C38-466A-87BC-B1950228B10D}"/>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0" name="Freeform 6">
                <a:extLst>
                  <a:ext uri="{FF2B5EF4-FFF2-40B4-BE49-F238E27FC236}">
                    <a16:creationId xmlns:a16="http://schemas.microsoft.com/office/drawing/2014/main" id="{B10F7902-8DC7-4701-89DB-1BA94B5314B3}"/>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8" name="shield_3" title="Icon of a shield with an exclamation point inside">
              <a:extLst>
                <a:ext uri="{FF2B5EF4-FFF2-40B4-BE49-F238E27FC236}">
                  <a16:creationId xmlns:a16="http://schemas.microsoft.com/office/drawing/2014/main" id="{7DDD0499-F24E-4F46-9EE5-7957E3C1AD3E}"/>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Manage portal system settings</a:t>
            </a:r>
          </a:p>
        </p:txBody>
      </p:sp>
      <p:grpSp>
        <p:nvGrpSpPr>
          <p:cNvPr id="276" name="Group 275">
            <a:extLst>
              <a:ext uri="{FF2B5EF4-FFF2-40B4-BE49-F238E27FC236}">
                <a16:creationId xmlns:a16="http://schemas.microsoft.com/office/drawing/2014/main" id="{A3CFA6DC-8A6A-4785-B4EE-D01A516CD6E7}"/>
              </a:ext>
            </a:extLst>
          </p:cNvPr>
          <p:cNvGrpSpPr/>
          <p:nvPr/>
        </p:nvGrpSpPr>
        <p:grpSpPr>
          <a:xfrm>
            <a:off x="6425743" y="3154504"/>
            <a:ext cx="717140" cy="717242"/>
            <a:chOff x="418643" y="3154504"/>
            <a:chExt cx="717140" cy="717242"/>
          </a:xfrm>
        </p:grpSpPr>
        <p:grpSp>
          <p:nvGrpSpPr>
            <p:cNvPr id="277" name="Group 276">
              <a:extLst>
                <a:ext uri="{FF2B5EF4-FFF2-40B4-BE49-F238E27FC236}">
                  <a16:creationId xmlns:a16="http://schemas.microsoft.com/office/drawing/2014/main" id="{8E3E91EE-ABA4-4C15-AC72-9CC5A6BADB8D}"/>
                </a:ext>
              </a:extLst>
            </p:cNvPr>
            <p:cNvGrpSpPr/>
            <p:nvPr/>
          </p:nvGrpSpPr>
          <p:grpSpPr>
            <a:xfrm>
              <a:off x="418643" y="3154504"/>
              <a:ext cx="717140" cy="717242"/>
              <a:chOff x="418643" y="3154504"/>
              <a:chExt cx="717140" cy="717242"/>
            </a:xfrm>
          </p:grpSpPr>
          <p:sp>
            <p:nvSpPr>
              <p:cNvPr id="279" name="Freeform 5">
                <a:extLst>
                  <a:ext uri="{FF2B5EF4-FFF2-40B4-BE49-F238E27FC236}">
                    <a16:creationId xmlns:a16="http://schemas.microsoft.com/office/drawing/2014/main" id="{009BCBF2-0E7C-43EB-91F7-36A03B90798C}"/>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0" name="Freeform 6">
                <a:extLst>
                  <a:ext uri="{FF2B5EF4-FFF2-40B4-BE49-F238E27FC236}">
                    <a16:creationId xmlns:a16="http://schemas.microsoft.com/office/drawing/2014/main" id="{566B5BC1-EBCC-4457-A929-6B81C426744B}"/>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8" name="safe" title="Icon of a locked safe">
              <a:extLst>
                <a:ext uri="{FF2B5EF4-FFF2-40B4-BE49-F238E27FC236}">
                  <a16:creationId xmlns:a16="http://schemas.microsoft.com/office/drawing/2014/main" id="{9988D95E-6281-4B20-98C6-756B3BB5C890}"/>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Manage security settings in Security Center</a:t>
            </a:r>
          </a:p>
        </p:txBody>
      </p:sp>
      <p:grpSp>
        <p:nvGrpSpPr>
          <p:cNvPr id="281" name="Group 280">
            <a:extLst>
              <a:ext uri="{FF2B5EF4-FFF2-40B4-BE49-F238E27FC236}">
                <a16:creationId xmlns:a16="http://schemas.microsoft.com/office/drawing/2014/main" id="{6AE676B3-ED95-41B5-9248-9D3897D9B066}"/>
              </a:ext>
            </a:extLst>
          </p:cNvPr>
          <p:cNvGrpSpPr/>
          <p:nvPr/>
        </p:nvGrpSpPr>
        <p:grpSpPr>
          <a:xfrm>
            <a:off x="6425743" y="3984924"/>
            <a:ext cx="717140" cy="717242"/>
            <a:chOff x="418643" y="3984924"/>
            <a:chExt cx="717140" cy="717242"/>
          </a:xfrm>
        </p:grpSpPr>
        <p:grpSp>
          <p:nvGrpSpPr>
            <p:cNvPr id="282" name="Group 281">
              <a:extLst>
                <a:ext uri="{FF2B5EF4-FFF2-40B4-BE49-F238E27FC236}">
                  <a16:creationId xmlns:a16="http://schemas.microsoft.com/office/drawing/2014/main" id="{14FDB3F9-93CD-412C-B34E-B3EF7FD810AF}"/>
                </a:ext>
              </a:extLst>
            </p:cNvPr>
            <p:cNvGrpSpPr/>
            <p:nvPr/>
          </p:nvGrpSpPr>
          <p:grpSpPr>
            <a:xfrm>
              <a:off x="418643" y="3984924"/>
              <a:ext cx="717140" cy="717242"/>
              <a:chOff x="418643" y="3984924"/>
              <a:chExt cx="717140" cy="717242"/>
            </a:xfrm>
          </p:grpSpPr>
          <p:sp>
            <p:nvSpPr>
              <p:cNvPr id="284" name="Freeform 5">
                <a:extLst>
                  <a:ext uri="{FF2B5EF4-FFF2-40B4-BE49-F238E27FC236}">
                    <a16:creationId xmlns:a16="http://schemas.microsoft.com/office/drawing/2014/main" id="{309C6D92-96DD-4210-9AD8-2A8D6E1C73CE}"/>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5" name="Freeform 6">
                <a:extLst>
                  <a:ext uri="{FF2B5EF4-FFF2-40B4-BE49-F238E27FC236}">
                    <a16:creationId xmlns:a16="http://schemas.microsoft.com/office/drawing/2014/main" id="{A9DB92E6-D999-4DEA-AF25-1B42B5E0F147}"/>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3" name="key" title="Icon of a key">
              <a:extLst>
                <a:ext uri="{FF2B5EF4-FFF2-40B4-BE49-F238E27FC236}">
                  <a16:creationId xmlns:a16="http://schemas.microsoft.com/office/drawing/2014/main" id="{4DB000F8-8BC2-415E-AF7E-97E11B4EA254}"/>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dirty="0"/>
              <a:t>Live response: Basic commands</a:t>
            </a:r>
          </a:p>
        </p:txBody>
      </p:sp>
      <p:grpSp>
        <p:nvGrpSpPr>
          <p:cNvPr id="286" name="Group 285">
            <a:extLst>
              <a:ext uri="{FF2B5EF4-FFF2-40B4-BE49-F238E27FC236}">
                <a16:creationId xmlns:a16="http://schemas.microsoft.com/office/drawing/2014/main" id="{2C908B82-A9E0-47B8-976E-2DF5486CA2DC}"/>
              </a:ext>
            </a:extLst>
          </p:cNvPr>
          <p:cNvGrpSpPr/>
          <p:nvPr/>
        </p:nvGrpSpPr>
        <p:grpSpPr>
          <a:xfrm>
            <a:off x="6425743" y="4815344"/>
            <a:ext cx="717140" cy="717242"/>
            <a:chOff x="418643" y="4815344"/>
            <a:chExt cx="717140" cy="717242"/>
          </a:xfrm>
        </p:grpSpPr>
        <p:grpSp>
          <p:nvGrpSpPr>
            <p:cNvPr id="287" name="Group 286">
              <a:extLst>
                <a:ext uri="{FF2B5EF4-FFF2-40B4-BE49-F238E27FC236}">
                  <a16:creationId xmlns:a16="http://schemas.microsoft.com/office/drawing/2014/main" id="{7FBE4C81-142F-4383-AB15-24852087F1D6}"/>
                </a:ext>
              </a:extLst>
            </p:cNvPr>
            <p:cNvGrpSpPr/>
            <p:nvPr/>
          </p:nvGrpSpPr>
          <p:grpSpPr>
            <a:xfrm>
              <a:off x="418643" y="4815344"/>
              <a:ext cx="717140" cy="717242"/>
              <a:chOff x="418643" y="4815344"/>
              <a:chExt cx="717140" cy="717242"/>
            </a:xfrm>
          </p:grpSpPr>
          <p:sp>
            <p:nvSpPr>
              <p:cNvPr id="289" name="Freeform 5">
                <a:extLst>
                  <a:ext uri="{FF2B5EF4-FFF2-40B4-BE49-F238E27FC236}">
                    <a16:creationId xmlns:a16="http://schemas.microsoft.com/office/drawing/2014/main" id="{4A74076D-1EEC-476B-83CF-A1D67C28D439}"/>
                  </a:ext>
                </a:extLst>
              </p:cNvPr>
              <p:cNvSpPr>
                <a:spLocks/>
              </p:cNvSpPr>
              <p:nvPr/>
            </p:nvSpPr>
            <p:spPr bwMode="auto">
              <a:xfrm>
                <a:off x="418643" y="481534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90" name="Freeform 6">
                <a:extLst>
                  <a:ext uri="{FF2B5EF4-FFF2-40B4-BE49-F238E27FC236}">
                    <a16:creationId xmlns:a16="http://schemas.microsoft.com/office/drawing/2014/main" id="{CCAF8A4B-1141-4387-BACC-1CBD2DCE017B}"/>
                  </a:ext>
                </a:extLst>
              </p:cNvPr>
              <p:cNvSpPr>
                <a:spLocks noEditPoints="1"/>
              </p:cNvSpPr>
              <p:nvPr/>
            </p:nvSpPr>
            <p:spPr bwMode="auto">
              <a:xfrm>
                <a:off x="467961" y="486525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8" name="document_6" title="Icon of a document with a padlock in the lower right corner">
              <a:extLst>
                <a:ext uri="{FF2B5EF4-FFF2-40B4-BE49-F238E27FC236}">
                  <a16:creationId xmlns:a16="http://schemas.microsoft.com/office/drawing/2014/main" id="{9733759A-9D7B-40FE-B2B6-3A59D3C161FD}"/>
                </a:ext>
              </a:extLst>
            </p:cNvPr>
            <p:cNvSpPr>
              <a:spLocks noChangeAspect="1" noEditPoints="1"/>
            </p:cNvSpPr>
            <p:nvPr/>
          </p:nvSpPr>
          <p:spPr bwMode="auto">
            <a:xfrm>
              <a:off x="643963" y="5007403"/>
              <a:ext cx="266500" cy="33312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1">
            <a:extLst>
              <a:ext uri="{FF2B5EF4-FFF2-40B4-BE49-F238E27FC236}">
                <a16:creationId xmlns:a16="http://schemas.microsoft.com/office/drawing/2014/main" id="{BDB411B7-BFF9-4333-BE25-005B2EE2FA8D}"/>
              </a:ext>
            </a:extLst>
          </p:cNvPr>
          <p:cNvSpPr>
            <a:spLocks noGrp="1"/>
          </p:cNvSpPr>
          <p:nvPr>
            <p:ph type="body" sz="quarter" idx="35"/>
          </p:nvPr>
        </p:nvSpPr>
        <p:spPr/>
        <p:txBody>
          <a:bodyPr/>
          <a:lstStyle/>
          <a:p>
            <a:pPr lvl="1"/>
            <a:r>
              <a:rPr lang="en-US" dirty="0"/>
              <a:t>Live response: Advanced commands</a:t>
            </a:r>
          </a:p>
        </p:txBody>
      </p:sp>
      <p:grpSp>
        <p:nvGrpSpPr>
          <p:cNvPr id="16" name="Group 15">
            <a:extLst>
              <a:ext uri="{FF2B5EF4-FFF2-40B4-BE49-F238E27FC236}">
                <a16:creationId xmlns:a16="http://schemas.microsoft.com/office/drawing/2014/main" id="{B0894BA9-3482-411E-B730-1DBFE007AF59}"/>
              </a:ext>
            </a:extLst>
          </p:cNvPr>
          <p:cNvGrpSpPr/>
          <p:nvPr/>
        </p:nvGrpSpPr>
        <p:grpSpPr>
          <a:xfrm>
            <a:off x="418643" y="2324084"/>
            <a:ext cx="717140" cy="717242"/>
            <a:chOff x="418643" y="2324084"/>
            <a:chExt cx="717140" cy="717242"/>
          </a:xfrm>
        </p:grpSpPr>
        <p:grpSp>
          <p:nvGrpSpPr>
            <p:cNvPr id="15" name="Group 14">
              <a:extLst>
                <a:ext uri="{FF2B5EF4-FFF2-40B4-BE49-F238E27FC236}">
                  <a16:creationId xmlns:a16="http://schemas.microsoft.com/office/drawing/2014/main" id="{491C6C85-7DC3-4C06-B89A-6FB924459E04}"/>
                </a:ext>
              </a:extLst>
            </p:cNvPr>
            <p:cNvGrpSpPr/>
            <p:nvPr/>
          </p:nvGrpSpPr>
          <p:grpSpPr>
            <a:xfrm>
              <a:off x="418643" y="2324084"/>
              <a:ext cx="717140" cy="717242"/>
              <a:chOff x="418643" y="2324084"/>
              <a:chExt cx="717140" cy="717242"/>
            </a:xfrm>
          </p:grpSpPr>
          <p:sp>
            <p:nvSpPr>
              <p:cNvPr id="198" name="Freeform 5">
                <a:extLst>
                  <a:ext uri="{FF2B5EF4-FFF2-40B4-BE49-F238E27FC236}">
                    <a16:creationId xmlns:a16="http://schemas.microsoft.com/office/drawing/2014/main" id="{3AF44145-EEA0-4DBE-9069-E61BE629599F}"/>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
                <a:extLst>
                  <a:ext uri="{FF2B5EF4-FFF2-40B4-BE49-F238E27FC236}">
                    <a16:creationId xmlns:a16="http://schemas.microsoft.com/office/drawing/2014/main" id="{191EA26E-720D-4C90-A7FA-925B6722AAC7}"/>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1" name="shield_3" title="Icon of a shield with an exclamation point inside">
              <a:extLst>
                <a:ext uri="{FF2B5EF4-FFF2-40B4-BE49-F238E27FC236}">
                  <a16:creationId xmlns:a16="http://schemas.microsoft.com/office/drawing/2014/main" id="{C6C74267-FDB0-4064-9163-86411AAD4625}"/>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20FB7889-7635-49AA-A80A-D6E0AF2B8B24}"/>
              </a:ext>
            </a:extLst>
          </p:cNvPr>
          <p:cNvGrpSpPr/>
          <p:nvPr/>
        </p:nvGrpSpPr>
        <p:grpSpPr>
          <a:xfrm>
            <a:off x="418643" y="1493664"/>
            <a:ext cx="717140" cy="717242"/>
            <a:chOff x="418643" y="1493664"/>
            <a:chExt cx="717140" cy="717242"/>
          </a:xfrm>
        </p:grpSpPr>
        <p:grpSp>
          <p:nvGrpSpPr>
            <p:cNvPr id="13" name="Group 12">
              <a:extLst>
                <a:ext uri="{FF2B5EF4-FFF2-40B4-BE49-F238E27FC236}">
                  <a16:creationId xmlns:a16="http://schemas.microsoft.com/office/drawing/2014/main" id="{E6A051DA-3F06-4B5B-9058-D5326791B3FC}"/>
                </a:ext>
              </a:extLst>
            </p:cNvPr>
            <p:cNvGrpSpPr/>
            <p:nvPr/>
          </p:nvGrpSpPr>
          <p:grpSpPr>
            <a:xfrm>
              <a:off x="418643" y="1493664"/>
              <a:ext cx="717140" cy="717242"/>
              <a:chOff x="418643" y="1493664"/>
              <a:chExt cx="717140" cy="717242"/>
            </a:xfrm>
          </p:grpSpPr>
          <p:sp>
            <p:nvSpPr>
              <p:cNvPr id="351" name="Freeform 5">
                <a:extLst>
                  <a:ext uri="{FF2B5EF4-FFF2-40B4-BE49-F238E27FC236}">
                    <a16:creationId xmlns:a16="http://schemas.microsoft.com/office/drawing/2014/main" id="{23A14D2B-D9E9-426F-8F5A-F606D51DCC17}"/>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52" name="Freeform 6">
                <a:extLst>
                  <a:ext uri="{FF2B5EF4-FFF2-40B4-BE49-F238E27FC236}">
                    <a16:creationId xmlns:a16="http://schemas.microsoft.com/office/drawing/2014/main" id="{DAAF555F-E566-4485-B344-707C0A2B8645}"/>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2" name="Lock" title="Icon of a padlock">
              <a:extLst>
                <a:ext uri="{FF2B5EF4-FFF2-40B4-BE49-F238E27FC236}">
                  <a16:creationId xmlns:a16="http://schemas.microsoft.com/office/drawing/2014/main" id="{AB540625-5AFE-4328-8F9E-DE7D128A0F8F}"/>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EE4A54EB-AA8D-4F8C-861F-46C6FAFCFF91}"/>
              </a:ext>
            </a:extLst>
          </p:cNvPr>
          <p:cNvGrpSpPr/>
          <p:nvPr/>
        </p:nvGrpSpPr>
        <p:grpSpPr>
          <a:xfrm>
            <a:off x="418643" y="3154504"/>
            <a:ext cx="717140" cy="717242"/>
            <a:chOff x="418643" y="3154504"/>
            <a:chExt cx="717140" cy="717242"/>
          </a:xfrm>
        </p:grpSpPr>
        <p:grpSp>
          <p:nvGrpSpPr>
            <p:cNvPr id="18" name="Group 17">
              <a:extLst>
                <a:ext uri="{FF2B5EF4-FFF2-40B4-BE49-F238E27FC236}">
                  <a16:creationId xmlns:a16="http://schemas.microsoft.com/office/drawing/2014/main" id="{00DCDA51-3114-4C61-9516-C0C87572E49E}"/>
                </a:ext>
              </a:extLst>
            </p:cNvPr>
            <p:cNvGrpSpPr/>
            <p:nvPr/>
          </p:nvGrpSpPr>
          <p:grpSpPr>
            <a:xfrm>
              <a:off x="418643" y="3154504"/>
              <a:ext cx="717140" cy="717242"/>
              <a:chOff x="418643" y="3154504"/>
              <a:chExt cx="717140" cy="717242"/>
            </a:xfrm>
          </p:grpSpPr>
          <p:sp>
            <p:nvSpPr>
              <p:cNvPr id="216" name="Freeform 5">
                <a:extLst>
                  <a:ext uri="{FF2B5EF4-FFF2-40B4-BE49-F238E27FC236}">
                    <a16:creationId xmlns:a16="http://schemas.microsoft.com/office/drawing/2014/main" id="{D5F6B490-BB29-4C7C-B47F-7E8211464298}"/>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6">
                <a:extLst>
                  <a:ext uri="{FF2B5EF4-FFF2-40B4-BE49-F238E27FC236}">
                    <a16:creationId xmlns:a16="http://schemas.microsoft.com/office/drawing/2014/main" id="{7A30DBBF-624E-4D04-94E2-55918F03855E}"/>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3" name="safe" title="Icon of a locked safe">
              <a:extLst>
                <a:ext uri="{FF2B5EF4-FFF2-40B4-BE49-F238E27FC236}">
                  <a16:creationId xmlns:a16="http://schemas.microsoft.com/office/drawing/2014/main" id="{ABBA5103-4B9B-4B6D-A108-08CEC9BFD8D2}"/>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7A05BF10-2211-444F-9E35-823373B423A0}"/>
              </a:ext>
            </a:extLst>
          </p:cNvPr>
          <p:cNvGrpSpPr/>
          <p:nvPr/>
        </p:nvGrpSpPr>
        <p:grpSpPr>
          <a:xfrm>
            <a:off x="418643" y="3984924"/>
            <a:ext cx="717140" cy="717242"/>
            <a:chOff x="418643" y="3984924"/>
            <a:chExt cx="717140" cy="717242"/>
          </a:xfrm>
        </p:grpSpPr>
        <p:grpSp>
          <p:nvGrpSpPr>
            <p:cNvPr id="20" name="Group 19">
              <a:extLst>
                <a:ext uri="{FF2B5EF4-FFF2-40B4-BE49-F238E27FC236}">
                  <a16:creationId xmlns:a16="http://schemas.microsoft.com/office/drawing/2014/main" id="{7DB2BA6C-7C4C-4358-A2D6-2CF8DAE61AF9}"/>
                </a:ext>
              </a:extLst>
            </p:cNvPr>
            <p:cNvGrpSpPr/>
            <p:nvPr/>
          </p:nvGrpSpPr>
          <p:grpSpPr>
            <a:xfrm>
              <a:off x="418643" y="3984924"/>
              <a:ext cx="717140" cy="717242"/>
              <a:chOff x="418643" y="3984924"/>
              <a:chExt cx="717140" cy="717242"/>
            </a:xfrm>
          </p:grpSpPr>
          <p:sp>
            <p:nvSpPr>
              <p:cNvPr id="328" name="Freeform 5">
                <a:extLst>
                  <a:ext uri="{FF2B5EF4-FFF2-40B4-BE49-F238E27FC236}">
                    <a16:creationId xmlns:a16="http://schemas.microsoft.com/office/drawing/2014/main" id="{A558858C-9AB6-4676-B863-76BCCBE72024}"/>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9" name="Freeform 6">
                <a:extLst>
                  <a:ext uri="{FF2B5EF4-FFF2-40B4-BE49-F238E27FC236}">
                    <a16:creationId xmlns:a16="http://schemas.microsoft.com/office/drawing/2014/main" id="{6B11F96F-F2E4-4A01-936D-6000E08C090C}"/>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4" name="key" title="Icon of a key">
              <a:extLst>
                <a:ext uri="{FF2B5EF4-FFF2-40B4-BE49-F238E27FC236}">
                  <a16:creationId xmlns:a16="http://schemas.microsoft.com/office/drawing/2014/main" id="{EF5980AD-9BD6-4EBD-A9C8-44B484F00287}"/>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E4D02ACE-CC72-43BB-8A0D-3DE6B8CB7501}"/>
              </a:ext>
            </a:extLst>
          </p:cNvPr>
          <p:cNvGrpSpPr/>
          <p:nvPr/>
        </p:nvGrpSpPr>
        <p:grpSpPr>
          <a:xfrm>
            <a:off x="418643" y="4815344"/>
            <a:ext cx="717140" cy="717242"/>
            <a:chOff x="418643" y="4815344"/>
            <a:chExt cx="717140" cy="717242"/>
          </a:xfrm>
        </p:grpSpPr>
        <p:grpSp>
          <p:nvGrpSpPr>
            <p:cNvPr id="22" name="Group 21">
              <a:extLst>
                <a:ext uri="{FF2B5EF4-FFF2-40B4-BE49-F238E27FC236}">
                  <a16:creationId xmlns:a16="http://schemas.microsoft.com/office/drawing/2014/main" id="{3590A643-DAAB-4457-8872-112C5AC3C3AE}"/>
                </a:ext>
              </a:extLst>
            </p:cNvPr>
            <p:cNvGrpSpPr/>
            <p:nvPr/>
          </p:nvGrpSpPr>
          <p:grpSpPr>
            <a:xfrm>
              <a:off x="418643" y="4815344"/>
              <a:ext cx="717140" cy="717242"/>
              <a:chOff x="418643" y="4815344"/>
              <a:chExt cx="717140" cy="717242"/>
            </a:xfrm>
          </p:grpSpPr>
          <p:sp>
            <p:nvSpPr>
              <p:cNvPr id="343" name="Freeform 5">
                <a:extLst>
                  <a:ext uri="{FF2B5EF4-FFF2-40B4-BE49-F238E27FC236}">
                    <a16:creationId xmlns:a16="http://schemas.microsoft.com/office/drawing/2014/main" id="{DAF2402F-2E96-4524-971D-D381D47FF7BC}"/>
                  </a:ext>
                </a:extLst>
              </p:cNvPr>
              <p:cNvSpPr>
                <a:spLocks/>
              </p:cNvSpPr>
              <p:nvPr/>
            </p:nvSpPr>
            <p:spPr bwMode="auto">
              <a:xfrm>
                <a:off x="418643" y="481534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4" name="Freeform 6">
                <a:extLst>
                  <a:ext uri="{FF2B5EF4-FFF2-40B4-BE49-F238E27FC236}">
                    <a16:creationId xmlns:a16="http://schemas.microsoft.com/office/drawing/2014/main" id="{7C6A316D-5525-4995-A098-37D86FDB99AE}"/>
                  </a:ext>
                </a:extLst>
              </p:cNvPr>
              <p:cNvSpPr>
                <a:spLocks noEditPoints="1"/>
              </p:cNvSpPr>
              <p:nvPr/>
            </p:nvSpPr>
            <p:spPr bwMode="auto">
              <a:xfrm>
                <a:off x="467961" y="486525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5" name="document_6" title="Icon of a document with a padlock in the lower right corner">
              <a:extLst>
                <a:ext uri="{FF2B5EF4-FFF2-40B4-BE49-F238E27FC236}">
                  <a16:creationId xmlns:a16="http://schemas.microsoft.com/office/drawing/2014/main" id="{0BA0EF86-4000-4640-82C1-4D3D2F215EF9}"/>
                </a:ext>
              </a:extLst>
            </p:cNvPr>
            <p:cNvSpPr>
              <a:spLocks noChangeAspect="1" noEditPoints="1"/>
            </p:cNvSpPr>
            <p:nvPr/>
          </p:nvSpPr>
          <p:spPr bwMode="auto">
            <a:xfrm>
              <a:off x="643963" y="5007403"/>
              <a:ext cx="266500" cy="33312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915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58721"/>
            <a:ext cx="11341268" cy="680196"/>
          </a:xfrm>
        </p:spPr>
        <p:txBody>
          <a:bodyPr/>
          <a:lstStyle/>
          <a:p>
            <a:r>
              <a:rPr lang="en-US" dirty="0"/>
              <a:t>Configure device groups</a:t>
            </a:r>
          </a:p>
        </p:txBody>
      </p:sp>
      <p:sp>
        <p:nvSpPr>
          <p:cNvPr id="7" name="Text Placeholder 6">
            <a:extLst>
              <a:ext uri="{FF2B5EF4-FFF2-40B4-BE49-F238E27FC236}">
                <a16:creationId xmlns:a16="http://schemas.microsoft.com/office/drawing/2014/main" id="{253FE88C-E437-4416-9F2E-73E8CB114496}"/>
              </a:ext>
            </a:extLst>
          </p:cNvPr>
          <p:cNvSpPr>
            <a:spLocks noGrp="1"/>
          </p:cNvSpPr>
          <p:nvPr>
            <p:ph type="body" sz="quarter" idx="36"/>
          </p:nvPr>
        </p:nvSpPr>
        <p:spPr>
          <a:xfrm>
            <a:off x="467962" y="1082822"/>
            <a:ext cx="5314914" cy="307777"/>
          </a:xfrm>
        </p:spPr>
        <p:txBody>
          <a:bodyPr/>
          <a:lstStyle/>
          <a:p>
            <a:r>
              <a:rPr lang="en-US" dirty="0"/>
              <a:t>create device groups and use them to:</a:t>
            </a:r>
          </a:p>
        </p:txBody>
      </p:sp>
      <p:sp>
        <p:nvSpPr>
          <p:cNvPr id="6" name="Text Placeholder 5"/>
          <p:cNvSpPr>
            <a:spLocks noGrp="1"/>
          </p:cNvSpPr>
          <p:nvPr>
            <p:ph type="body" sz="quarter" idx="11"/>
          </p:nvPr>
        </p:nvSpPr>
        <p:spPr/>
        <p:txBody>
          <a:bodyPr/>
          <a:lstStyle/>
          <a:p>
            <a:pPr lvl="1"/>
            <a:r>
              <a:rPr lang="en-US" dirty="0"/>
              <a:t>Limit access to related alerts and data to specific Azure AD user groups with assigned RBAC roles</a:t>
            </a:r>
          </a:p>
        </p:txBody>
      </p:sp>
      <p:sp>
        <p:nvSpPr>
          <p:cNvPr id="2" name="Text Placeholder 1"/>
          <p:cNvSpPr>
            <a:spLocks noGrp="1"/>
          </p:cNvSpPr>
          <p:nvPr>
            <p:ph type="body" sz="quarter" idx="15"/>
          </p:nvPr>
        </p:nvSpPr>
        <p:spPr/>
        <p:txBody>
          <a:bodyPr/>
          <a:lstStyle/>
          <a:p>
            <a:pPr lvl="1"/>
            <a:r>
              <a:rPr lang="en-US" dirty="0"/>
              <a:t>Configure different auto-remediation settings for different sets of devices</a:t>
            </a:r>
          </a:p>
        </p:txBody>
      </p:sp>
      <p:sp>
        <p:nvSpPr>
          <p:cNvPr id="3" name="Text Placeholder 2"/>
          <p:cNvSpPr>
            <a:spLocks noGrp="1"/>
          </p:cNvSpPr>
          <p:nvPr>
            <p:ph type="body" sz="quarter" idx="17"/>
          </p:nvPr>
        </p:nvSpPr>
        <p:spPr/>
        <p:txBody>
          <a:bodyPr/>
          <a:lstStyle/>
          <a:p>
            <a:pPr lvl="1"/>
            <a:r>
              <a:rPr lang="en-US" dirty="0"/>
              <a:t>Assign specific remediation levels to apply during automated investigations</a:t>
            </a:r>
          </a:p>
        </p:txBody>
      </p:sp>
      <p:sp>
        <p:nvSpPr>
          <p:cNvPr id="4" name="Text Placeholder 3"/>
          <p:cNvSpPr>
            <a:spLocks noGrp="1"/>
          </p:cNvSpPr>
          <p:nvPr>
            <p:ph type="body" sz="quarter" idx="19"/>
          </p:nvPr>
        </p:nvSpPr>
        <p:spPr/>
        <p:txBody>
          <a:bodyPr/>
          <a:lstStyle/>
          <a:p>
            <a:pPr lvl="1"/>
            <a:r>
              <a:rPr lang="en-US" dirty="0"/>
              <a:t>In an investigation, filter the Devices list to just specific device groups by using the Group filter.</a:t>
            </a:r>
          </a:p>
        </p:txBody>
      </p:sp>
      <p:grpSp>
        <p:nvGrpSpPr>
          <p:cNvPr id="271" name="Group 270">
            <a:extLst>
              <a:ext uri="{FF2B5EF4-FFF2-40B4-BE49-F238E27FC236}">
                <a16:creationId xmlns:a16="http://schemas.microsoft.com/office/drawing/2014/main" id="{096ADC66-2CA0-4F05-A835-ED5DEEE8AC99}"/>
              </a:ext>
            </a:extLst>
          </p:cNvPr>
          <p:cNvGrpSpPr/>
          <p:nvPr/>
        </p:nvGrpSpPr>
        <p:grpSpPr>
          <a:xfrm>
            <a:off x="6425743" y="1493664"/>
            <a:ext cx="717140" cy="717242"/>
            <a:chOff x="418643" y="1493664"/>
            <a:chExt cx="717140" cy="717242"/>
          </a:xfrm>
        </p:grpSpPr>
        <p:grpSp>
          <p:nvGrpSpPr>
            <p:cNvPr id="272" name="Group 271">
              <a:extLst>
                <a:ext uri="{FF2B5EF4-FFF2-40B4-BE49-F238E27FC236}">
                  <a16:creationId xmlns:a16="http://schemas.microsoft.com/office/drawing/2014/main" id="{5CC0EB1D-3183-43E7-A99F-684239D51F84}"/>
                </a:ext>
              </a:extLst>
            </p:cNvPr>
            <p:cNvGrpSpPr/>
            <p:nvPr/>
          </p:nvGrpSpPr>
          <p:grpSpPr>
            <a:xfrm>
              <a:off x="418643" y="1493664"/>
              <a:ext cx="717140" cy="717242"/>
              <a:chOff x="418643" y="1493664"/>
              <a:chExt cx="717140" cy="717242"/>
            </a:xfrm>
          </p:grpSpPr>
          <p:sp>
            <p:nvSpPr>
              <p:cNvPr id="274" name="Freeform 5">
                <a:extLst>
                  <a:ext uri="{FF2B5EF4-FFF2-40B4-BE49-F238E27FC236}">
                    <a16:creationId xmlns:a16="http://schemas.microsoft.com/office/drawing/2014/main" id="{F8413D0E-C8B3-4A51-9AA2-3C13967843EE}"/>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5" name="Freeform 6">
                <a:extLst>
                  <a:ext uri="{FF2B5EF4-FFF2-40B4-BE49-F238E27FC236}">
                    <a16:creationId xmlns:a16="http://schemas.microsoft.com/office/drawing/2014/main" id="{D1BD0FC7-EDDE-4264-B3CE-7D461679F4D4}"/>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3" name="Lock" title="Icon of a padlock">
              <a:extLst>
                <a:ext uri="{FF2B5EF4-FFF2-40B4-BE49-F238E27FC236}">
                  <a16:creationId xmlns:a16="http://schemas.microsoft.com/office/drawing/2014/main" id="{0AE59C0B-9DC2-470F-BC36-5A052FFD6B74}"/>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Set the automated remediation level for that group.</a:t>
            </a:r>
          </a:p>
        </p:txBody>
      </p:sp>
      <p:grpSp>
        <p:nvGrpSpPr>
          <p:cNvPr id="266" name="Group 265">
            <a:extLst>
              <a:ext uri="{FF2B5EF4-FFF2-40B4-BE49-F238E27FC236}">
                <a16:creationId xmlns:a16="http://schemas.microsoft.com/office/drawing/2014/main" id="{9873782D-71C7-423C-90FA-388285218824}"/>
              </a:ext>
            </a:extLst>
          </p:cNvPr>
          <p:cNvGrpSpPr/>
          <p:nvPr/>
        </p:nvGrpSpPr>
        <p:grpSpPr>
          <a:xfrm>
            <a:off x="6425743" y="2324084"/>
            <a:ext cx="717140" cy="717242"/>
            <a:chOff x="418643" y="2324084"/>
            <a:chExt cx="717140" cy="717242"/>
          </a:xfrm>
        </p:grpSpPr>
        <p:grpSp>
          <p:nvGrpSpPr>
            <p:cNvPr id="267" name="Group 266">
              <a:extLst>
                <a:ext uri="{FF2B5EF4-FFF2-40B4-BE49-F238E27FC236}">
                  <a16:creationId xmlns:a16="http://schemas.microsoft.com/office/drawing/2014/main" id="{2FFDE3C8-66F6-4E95-B83B-C672D5A0E88F}"/>
                </a:ext>
              </a:extLst>
            </p:cNvPr>
            <p:cNvGrpSpPr/>
            <p:nvPr/>
          </p:nvGrpSpPr>
          <p:grpSpPr>
            <a:xfrm>
              <a:off x="418643" y="2324084"/>
              <a:ext cx="717140" cy="717242"/>
              <a:chOff x="418643" y="2324084"/>
              <a:chExt cx="717140" cy="717242"/>
            </a:xfrm>
          </p:grpSpPr>
          <p:sp>
            <p:nvSpPr>
              <p:cNvPr id="269" name="Freeform 5">
                <a:extLst>
                  <a:ext uri="{FF2B5EF4-FFF2-40B4-BE49-F238E27FC236}">
                    <a16:creationId xmlns:a16="http://schemas.microsoft.com/office/drawing/2014/main" id="{074AE586-5C38-466A-87BC-B1950228B10D}"/>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0" name="Freeform 6">
                <a:extLst>
                  <a:ext uri="{FF2B5EF4-FFF2-40B4-BE49-F238E27FC236}">
                    <a16:creationId xmlns:a16="http://schemas.microsoft.com/office/drawing/2014/main" id="{B10F7902-8DC7-4701-89DB-1BA94B5314B3}"/>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8" name="shield_3" title="Icon of a shield with an exclamation point inside">
              <a:extLst>
                <a:ext uri="{FF2B5EF4-FFF2-40B4-BE49-F238E27FC236}">
                  <a16:creationId xmlns:a16="http://schemas.microsoft.com/office/drawing/2014/main" id="{7DDD0499-F24E-4F46-9EE5-7957E3C1AD3E}"/>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Specify the matching rule that determines which device group belongs to the group based on the device name, domain, tags, and OS platform.</a:t>
            </a:r>
          </a:p>
        </p:txBody>
      </p:sp>
      <p:grpSp>
        <p:nvGrpSpPr>
          <p:cNvPr id="276" name="Group 275">
            <a:extLst>
              <a:ext uri="{FF2B5EF4-FFF2-40B4-BE49-F238E27FC236}">
                <a16:creationId xmlns:a16="http://schemas.microsoft.com/office/drawing/2014/main" id="{A3CFA6DC-8A6A-4785-B4EE-D01A516CD6E7}"/>
              </a:ext>
            </a:extLst>
          </p:cNvPr>
          <p:cNvGrpSpPr/>
          <p:nvPr/>
        </p:nvGrpSpPr>
        <p:grpSpPr>
          <a:xfrm>
            <a:off x="6425743" y="3154504"/>
            <a:ext cx="717140" cy="717242"/>
            <a:chOff x="418643" y="3154504"/>
            <a:chExt cx="717140" cy="717242"/>
          </a:xfrm>
        </p:grpSpPr>
        <p:grpSp>
          <p:nvGrpSpPr>
            <p:cNvPr id="277" name="Group 276">
              <a:extLst>
                <a:ext uri="{FF2B5EF4-FFF2-40B4-BE49-F238E27FC236}">
                  <a16:creationId xmlns:a16="http://schemas.microsoft.com/office/drawing/2014/main" id="{8E3E91EE-ABA4-4C15-AC72-9CC5A6BADB8D}"/>
                </a:ext>
              </a:extLst>
            </p:cNvPr>
            <p:cNvGrpSpPr/>
            <p:nvPr/>
          </p:nvGrpSpPr>
          <p:grpSpPr>
            <a:xfrm>
              <a:off x="418643" y="3154504"/>
              <a:ext cx="717140" cy="717242"/>
              <a:chOff x="418643" y="3154504"/>
              <a:chExt cx="717140" cy="717242"/>
            </a:xfrm>
          </p:grpSpPr>
          <p:sp>
            <p:nvSpPr>
              <p:cNvPr id="279" name="Freeform 5">
                <a:extLst>
                  <a:ext uri="{FF2B5EF4-FFF2-40B4-BE49-F238E27FC236}">
                    <a16:creationId xmlns:a16="http://schemas.microsoft.com/office/drawing/2014/main" id="{009BCBF2-0E7C-43EB-91F7-36A03B90798C}"/>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0" name="Freeform 6">
                <a:extLst>
                  <a:ext uri="{FF2B5EF4-FFF2-40B4-BE49-F238E27FC236}">
                    <a16:creationId xmlns:a16="http://schemas.microsoft.com/office/drawing/2014/main" id="{566B5BC1-EBCC-4457-A929-6B81C426744B}"/>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8" name="safe" title="Icon of a locked safe">
              <a:extLst>
                <a:ext uri="{FF2B5EF4-FFF2-40B4-BE49-F238E27FC236}">
                  <a16:creationId xmlns:a16="http://schemas.microsoft.com/office/drawing/2014/main" id="{9988D95E-6281-4B20-98C6-756B3BB5C890}"/>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Select the Azure AD user group that should have access to the device group.</a:t>
            </a:r>
          </a:p>
        </p:txBody>
      </p:sp>
      <p:grpSp>
        <p:nvGrpSpPr>
          <p:cNvPr id="281" name="Group 280">
            <a:extLst>
              <a:ext uri="{FF2B5EF4-FFF2-40B4-BE49-F238E27FC236}">
                <a16:creationId xmlns:a16="http://schemas.microsoft.com/office/drawing/2014/main" id="{6AE676B3-ED95-41B5-9248-9D3897D9B066}"/>
              </a:ext>
            </a:extLst>
          </p:cNvPr>
          <p:cNvGrpSpPr/>
          <p:nvPr/>
        </p:nvGrpSpPr>
        <p:grpSpPr>
          <a:xfrm>
            <a:off x="6425743" y="3984924"/>
            <a:ext cx="717140" cy="717242"/>
            <a:chOff x="418643" y="3984924"/>
            <a:chExt cx="717140" cy="717242"/>
          </a:xfrm>
        </p:grpSpPr>
        <p:grpSp>
          <p:nvGrpSpPr>
            <p:cNvPr id="282" name="Group 281">
              <a:extLst>
                <a:ext uri="{FF2B5EF4-FFF2-40B4-BE49-F238E27FC236}">
                  <a16:creationId xmlns:a16="http://schemas.microsoft.com/office/drawing/2014/main" id="{14FDB3F9-93CD-412C-B34E-B3EF7FD810AF}"/>
                </a:ext>
              </a:extLst>
            </p:cNvPr>
            <p:cNvGrpSpPr/>
            <p:nvPr/>
          </p:nvGrpSpPr>
          <p:grpSpPr>
            <a:xfrm>
              <a:off x="418643" y="3984924"/>
              <a:ext cx="717140" cy="717242"/>
              <a:chOff x="418643" y="3984924"/>
              <a:chExt cx="717140" cy="717242"/>
            </a:xfrm>
          </p:grpSpPr>
          <p:sp>
            <p:nvSpPr>
              <p:cNvPr id="284" name="Freeform 5">
                <a:extLst>
                  <a:ext uri="{FF2B5EF4-FFF2-40B4-BE49-F238E27FC236}">
                    <a16:creationId xmlns:a16="http://schemas.microsoft.com/office/drawing/2014/main" id="{309C6D92-96DD-4210-9AD8-2A8D6E1C73CE}"/>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5" name="Freeform 6">
                <a:extLst>
                  <a:ext uri="{FF2B5EF4-FFF2-40B4-BE49-F238E27FC236}">
                    <a16:creationId xmlns:a16="http://schemas.microsoft.com/office/drawing/2014/main" id="{A9DB92E6-D999-4DEA-AF25-1B42B5E0F147}"/>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3" name="key" title="Icon of a key">
              <a:extLst>
                <a:ext uri="{FF2B5EF4-FFF2-40B4-BE49-F238E27FC236}">
                  <a16:creationId xmlns:a16="http://schemas.microsoft.com/office/drawing/2014/main" id="{4DB000F8-8BC2-415E-AF7E-97E11B4EA254}"/>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dirty="0"/>
              <a:t>Rank the device group relative to other groups after it is created.</a:t>
            </a:r>
          </a:p>
        </p:txBody>
      </p:sp>
      <p:grpSp>
        <p:nvGrpSpPr>
          <p:cNvPr id="16" name="Group 15">
            <a:extLst>
              <a:ext uri="{FF2B5EF4-FFF2-40B4-BE49-F238E27FC236}">
                <a16:creationId xmlns:a16="http://schemas.microsoft.com/office/drawing/2014/main" id="{B0894BA9-3482-411E-B730-1DBFE007AF59}"/>
              </a:ext>
            </a:extLst>
          </p:cNvPr>
          <p:cNvGrpSpPr/>
          <p:nvPr/>
        </p:nvGrpSpPr>
        <p:grpSpPr>
          <a:xfrm>
            <a:off x="418643" y="2324084"/>
            <a:ext cx="717140" cy="717242"/>
            <a:chOff x="418643" y="2324084"/>
            <a:chExt cx="717140" cy="717242"/>
          </a:xfrm>
        </p:grpSpPr>
        <p:grpSp>
          <p:nvGrpSpPr>
            <p:cNvPr id="15" name="Group 14">
              <a:extLst>
                <a:ext uri="{FF2B5EF4-FFF2-40B4-BE49-F238E27FC236}">
                  <a16:creationId xmlns:a16="http://schemas.microsoft.com/office/drawing/2014/main" id="{491C6C85-7DC3-4C06-B89A-6FB924459E04}"/>
                </a:ext>
              </a:extLst>
            </p:cNvPr>
            <p:cNvGrpSpPr/>
            <p:nvPr/>
          </p:nvGrpSpPr>
          <p:grpSpPr>
            <a:xfrm>
              <a:off x="418643" y="2324084"/>
              <a:ext cx="717140" cy="717242"/>
              <a:chOff x="418643" y="2324084"/>
              <a:chExt cx="717140" cy="717242"/>
            </a:xfrm>
          </p:grpSpPr>
          <p:sp>
            <p:nvSpPr>
              <p:cNvPr id="198" name="Freeform 5">
                <a:extLst>
                  <a:ext uri="{FF2B5EF4-FFF2-40B4-BE49-F238E27FC236}">
                    <a16:creationId xmlns:a16="http://schemas.microsoft.com/office/drawing/2014/main" id="{3AF44145-EEA0-4DBE-9069-E61BE629599F}"/>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
                <a:extLst>
                  <a:ext uri="{FF2B5EF4-FFF2-40B4-BE49-F238E27FC236}">
                    <a16:creationId xmlns:a16="http://schemas.microsoft.com/office/drawing/2014/main" id="{191EA26E-720D-4C90-A7FA-925B6722AAC7}"/>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1" name="shield_3" title="Icon of a shield with an exclamation point inside">
              <a:extLst>
                <a:ext uri="{FF2B5EF4-FFF2-40B4-BE49-F238E27FC236}">
                  <a16:creationId xmlns:a16="http://schemas.microsoft.com/office/drawing/2014/main" id="{C6C74267-FDB0-4064-9163-86411AAD4625}"/>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20FB7889-7635-49AA-A80A-D6E0AF2B8B24}"/>
              </a:ext>
            </a:extLst>
          </p:cNvPr>
          <p:cNvGrpSpPr/>
          <p:nvPr/>
        </p:nvGrpSpPr>
        <p:grpSpPr>
          <a:xfrm>
            <a:off x="418643" y="1493664"/>
            <a:ext cx="717140" cy="717242"/>
            <a:chOff x="418643" y="1493664"/>
            <a:chExt cx="717140" cy="717242"/>
          </a:xfrm>
        </p:grpSpPr>
        <p:grpSp>
          <p:nvGrpSpPr>
            <p:cNvPr id="13" name="Group 12">
              <a:extLst>
                <a:ext uri="{FF2B5EF4-FFF2-40B4-BE49-F238E27FC236}">
                  <a16:creationId xmlns:a16="http://schemas.microsoft.com/office/drawing/2014/main" id="{E6A051DA-3F06-4B5B-9058-D5326791B3FC}"/>
                </a:ext>
              </a:extLst>
            </p:cNvPr>
            <p:cNvGrpSpPr/>
            <p:nvPr/>
          </p:nvGrpSpPr>
          <p:grpSpPr>
            <a:xfrm>
              <a:off x="418643" y="1493664"/>
              <a:ext cx="717140" cy="717242"/>
              <a:chOff x="418643" y="1493664"/>
              <a:chExt cx="717140" cy="717242"/>
            </a:xfrm>
          </p:grpSpPr>
          <p:sp>
            <p:nvSpPr>
              <p:cNvPr id="351" name="Freeform 5">
                <a:extLst>
                  <a:ext uri="{FF2B5EF4-FFF2-40B4-BE49-F238E27FC236}">
                    <a16:creationId xmlns:a16="http://schemas.microsoft.com/office/drawing/2014/main" id="{23A14D2B-D9E9-426F-8F5A-F606D51DCC17}"/>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52" name="Freeform 6">
                <a:extLst>
                  <a:ext uri="{FF2B5EF4-FFF2-40B4-BE49-F238E27FC236}">
                    <a16:creationId xmlns:a16="http://schemas.microsoft.com/office/drawing/2014/main" id="{DAAF555F-E566-4485-B344-707C0A2B8645}"/>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2" name="Lock" title="Icon of a padlock">
              <a:extLst>
                <a:ext uri="{FF2B5EF4-FFF2-40B4-BE49-F238E27FC236}">
                  <a16:creationId xmlns:a16="http://schemas.microsoft.com/office/drawing/2014/main" id="{AB540625-5AFE-4328-8F9E-DE7D128A0F8F}"/>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EE4A54EB-AA8D-4F8C-861F-46C6FAFCFF91}"/>
              </a:ext>
            </a:extLst>
          </p:cNvPr>
          <p:cNvGrpSpPr/>
          <p:nvPr/>
        </p:nvGrpSpPr>
        <p:grpSpPr>
          <a:xfrm>
            <a:off x="418643" y="3154504"/>
            <a:ext cx="717140" cy="717242"/>
            <a:chOff x="418643" y="3154504"/>
            <a:chExt cx="717140" cy="717242"/>
          </a:xfrm>
        </p:grpSpPr>
        <p:grpSp>
          <p:nvGrpSpPr>
            <p:cNvPr id="18" name="Group 17">
              <a:extLst>
                <a:ext uri="{FF2B5EF4-FFF2-40B4-BE49-F238E27FC236}">
                  <a16:creationId xmlns:a16="http://schemas.microsoft.com/office/drawing/2014/main" id="{00DCDA51-3114-4C61-9516-C0C87572E49E}"/>
                </a:ext>
              </a:extLst>
            </p:cNvPr>
            <p:cNvGrpSpPr/>
            <p:nvPr/>
          </p:nvGrpSpPr>
          <p:grpSpPr>
            <a:xfrm>
              <a:off x="418643" y="3154504"/>
              <a:ext cx="717140" cy="717242"/>
              <a:chOff x="418643" y="3154504"/>
              <a:chExt cx="717140" cy="717242"/>
            </a:xfrm>
          </p:grpSpPr>
          <p:sp>
            <p:nvSpPr>
              <p:cNvPr id="216" name="Freeform 5">
                <a:extLst>
                  <a:ext uri="{FF2B5EF4-FFF2-40B4-BE49-F238E27FC236}">
                    <a16:creationId xmlns:a16="http://schemas.microsoft.com/office/drawing/2014/main" id="{D5F6B490-BB29-4C7C-B47F-7E8211464298}"/>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6">
                <a:extLst>
                  <a:ext uri="{FF2B5EF4-FFF2-40B4-BE49-F238E27FC236}">
                    <a16:creationId xmlns:a16="http://schemas.microsoft.com/office/drawing/2014/main" id="{7A30DBBF-624E-4D04-94E2-55918F03855E}"/>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3" name="safe" title="Icon of a locked safe">
              <a:extLst>
                <a:ext uri="{FF2B5EF4-FFF2-40B4-BE49-F238E27FC236}">
                  <a16:creationId xmlns:a16="http://schemas.microsoft.com/office/drawing/2014/main" id="{ABBA5103-4B9B-4B6D-A108-08CEC9BFD8D2}"/>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7A05BF10-2211-444F-9E35-823373B423A0}"/>
              </a:ext>
            </a:extLst>
          </p:cNvPr>
          <p:cNvGrpSpPr/>
          <p:nvPr/>
        </p:nvGrpSpPr>
        <p:grpSpPr>
          <a:xfrm>
            <a:off x="418643" y="3984924"/>
            <a:ext cx="717140" cy="717242"/>
            <a:chOff x="418643" y="3984924"/>
            <a:chExt cx="717140" cy="717242"/>
          </a:xfrm>
        </p:grpSpPr>
        <p:grpSp>
          <p:nvGrpSpPr>
            <p:cNvPr id="20" name="Group 19">
              <a:extLst>
                <a:ext uri="{FF2B5EF4-FFF2-40B4-BE49-F238E27FC236}">
                  <a16:creationId xmlns:a16="http://schemas.microsoft.com/office/drawing/2014/main" id="{7DB2BA6C-7C4C-4358-A2D6-2CF8DAE61AF9}"/>
                </a:ext>
              </a:extLst>
            </p:cNvPr>
            <p:cNvGrpSpPr/>
            <p:nvPr/>
          </p:nvGrpSpPr>
          <p:grpSpPr>
            <a:xfrm>
              <a:off x="418643" y="3984924"/>
              <a:ext cx="717140" cy="717242"/>
              <a:chOff x="418643" y="3984924"/>
              <a:chExt cx="717140" cy="717242"/>
            </a:xfrm>
          </p:grpSpPr>
          <p:sp>
            <p:nvSpPr>
              <p:cNvPr id="328" name="Freeform 5">
                <a:extLst>
                  <a:ext uri="{FF2B5EF4-FFF2-40B4-BE49-F238E27FC236}">
                    <a16:creationId xmlns:a16="http://schemas.microsoft.com/office/drawing/2014/main" id="{A558858C-9AB6-4676-B863-76BCCBE72024}"/>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9" name="Freeform 6">
                <a:extLst>
                  <a:ext uri="{FF2B5EF4-FFF2-40B4-BE49-F238E27FC236}">
                    <a16:creationId xmlns:a16="http://schemas.microsoft.com/office/drawing/2014/main" id="{6B11F96F-F2E4-4A01-936D-6000E08C090C}"/>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4" name="key" title="Icon of a key">
              <a:extLst>
                <a:ext uri="{FF2B5EF4-FFF2-40B4-BE49-F238E27FC236}">
                  <a16:creationId xmlns:a16="http://schemas.microsoft.com/office/drawing/2014/main" id="{EF5980AD-9BD6-4EBD-A9C8-44B484F00287}"/>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 Placeholder 6">
            <a:extLst>
              <a:ext uri="{FF2B5EF4-FFF2-40B4-BE49-F238E27FC236}">
                <a16:creationId xmlns:a16="http://schemas.microsoft.com/office/drawing/2014/main" id="{CAD5684A-AEB7-4744-BA0C-1B15184A67E9}"/>
              </a:ext>
            </a:extLst>
          </p:cNvPr>
          <p:cNvSpPr txBox="1">
            <a:spLocks/>
          </p:cNvSpPr>
          <p:nvPr/>
        </p:nvSpPr>
        <p:spPr>
          <a:xfrm>
            <a:off x="6409126" y="866240"/>
            <a:ext cx="5716940" cy="615553"/>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As part of the process of creating a device group, you'll:</a:t>
            </a:r>
          </a:p>
        </p:txBody>
      </p:sp>
    </p:spTree>
    <p:extLst>
      <p:ext uri="{BB962C8B-B14F-4D97-AF65-F5344CB8AC3E}">
        <p14:creationId xmlns:p14="http://schemas.microsoft.com/office/powerpoint/2010/main" val="334747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30964876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8"/>
            <a:ext cx="8852145" cy="760336"/>
          </a:xfrm>
        </p:spPr>
        <p:txBody>
          <a:bodyPr/>
          <a:lstStyle/>
          <a:p>
            <a:r>
              <a:rPr lang="en-US" dirty="0"/>
              <a:t>Lesson 3: Implement Windows 10 security enhancements</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71614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Explain Attack Surface Reduction in Windows 10</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Enable Attack Surface Reduction rules on Windows 10 devices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41314"/>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154398"/>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17724"/>
            <a:ext cx="4892985" cy="607124"/>
          </a:xfrm>
          <a:prstGeom prst="rect">
            <a:avLst/>
          </a:prstGeom>
          <a:noFill/>
        </p:spPr>
        <p:txBody>
          <a:bodyPr wrap="square" lIns="0" tIns="0" rIns="0" bIns="0" rtlCol="0" anchor="ctr">
            <a:noAutofit/>
          </a:bodyPr>
          <a:lstStyle/>
          <a:p>
            <a:r>
              <a:rPr lang="en-US" sz="1961" dirty="0"/>
              <a:t>Configure Attack Surface Reduction rules on Windows 10 devices</a:t>
            </a:r>
          </a:p>
        </p:txBody>
      </p:sp>
    </p:spTree>
    <p:extLst>
      <p:ext uri="{BB962C8B-B14F-4D97-AF65-F5344CB8AC3E}">
        <p14:creationId xmlns:p14="http://schemas.microsoft.com/office/powerpoint/2010/main" val="16605128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600" dirty="0">
                <a:solidFill>
                  <a:schemeClr val="tx1"/>
                </a:solidFill>
              </a:rPr>
              <a:t>Module 1:</a:t>
            </a:r>
            <a:br>
              <a:rPr lang="en-US" sz="3600" dirty="0">
                <a:solidFill>
                  <a:schemeClr val="tx1"/>
                </a:solidFill>
              </a:rPr>
            </a:br>
            <a:r>
              <a:rPr lang="en-US" sz="3600" dirty="0">
                <a:solidFill>
                  <a:schemeClr val="tx1"/>
                </a:solidFill>
              </a:rPr>
              <a:t>Mitigate threats using Microsoft Defender for Endpoint</a:t>
            </a:r>
          </a:p>
        </p:txBody>
      </p:sp>
    </p:spTree>
    <p:extLst>
      <p:ext uri="{BB962C8B-B14F-4D97-AF65-F5344CB8AC3E}">
        <p14:creationId xmlns:p14="http://schemas.microsoft.com/office/powerpoint/2010/main" val="218238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Understand attack surface reduction</a:t>
            </a:r>
          </a:p>
        </p:txBody>
      </p:sp>
      <p:sp>
        <p:nvSpPr>
          <p:cNvPr id="6" name="Text Placeholder 5"/>
          <p:cNvSpPr>
            <a:spLocks noGrp="1"/>
          </p:cNvSpPr>
          <p:nvPr>
            <p:ph type="body" sz="quarter" idx="11"/>
          </p:nvPr>
        </p:nvSpPr>
        <p:spPr/>
        <p:txBody>
          <a:bodyPr/>
          <a:lstStyle/>
          <a:p>
            <a:pPr lvl="1"/>
            <a:r>
              <a:rPr lang="en-US" dirty="0"/>
              <a:t>Attack surface reduction rules</a:t>
            </a:r>
          </a:p>
        </p:txBody>
      </p:sp>
      <p:sp>
        <p:nvSpPr>
          <p:cNvPr id="2" name="Text Placeholder 1"/>
          <p:cNvSpPr>
            <a:spLocks noGrp="1"/>
          </p:cNvSpPr>
          <p:nvPr>
            <p:ph type="body" sz="quarter" idx="15"/>
          </p:nvPr>
        </p:nvSpPr>
        <p:spPr/>
        <p:txBody>
          <a:bodyPr/>
          <a:lstStyle/>
          <a:p>
            <a:pPr lvl="1"/>
            <a:r>
              <a:rPr lang="en-US" dirty="0"/>
              <a:t>Hardware-based isolation</a:t>
            </a:r>
          </a:p>
        </p:txBody>
      </p:sp>
      <p:sp>
        <p:nvSpPr>
          <p:cNvPr id="3" name="Text Placeholder 2"/>
          <p:cNvSpPr>
            <a:spLocks noGrp="1"/>
          </p:cNvSpPr>
          <p:nvPr>
            <p:ph type="body" sz="quarter" idx="17"/>
          </p:nvPr>
        </p:nvSpPr>
        <p:spPr/>
        <p:txBody>
          <a:bodyPr/>
          <a:lstStyle/>
          <a:p>
            <a:pPr lvl="1"/>
            <a:r>
              <a:rPr lang="en-US" dirty="0"/>
              <a:t>Application control</a:t>
            </a:r>
          </a:p>
        </p:txBody>
      </p:sp>
      <p:sp>
        <p:nvSpPr>
          <p:cNvPr id="4" name="Text Placeholder 3"/>
          <p:cNvSpPr>
            <a:spLocks noGrp="1"/>
          </p:cNvSpPr>
          <p:nvPr>
            <p:ph type="body" sz="quarter" idx="19"/>
          </p:nvPr>
        </p:nvSpPr>
        <p:spPr/>
        <p:txBody>
          <a:bodyPr/>
          <a:lstStyle/>
          <a:p>
            <a:pPr lvl="1"/>
            <a:r>
              <a:rPr lang="en-US" dirty="0"/>
              <a:t>Exploit protection</a:t>
            </a:r>
          </a:p>
        </p:txBody>
      </p:sp>
      <p:grpSp>
        <p:nvGrpSpPr>
          <p:cNvPr id="210" name="Group 209">
            <a:extLst>
              <a:ext uri="{FF2B5EF4-FFF2-40B4-BE49-F238E27FC236}">
                <a16:creationId xmlns:a16="http://schemas.microsoft.com/office/drawing/2014/main" id="{E8327797-2AF3-43FE-87B0-19B9D5F5F1C8}"/>
              </a:ext>
            </a:extLst>
          </p:cNvPr>
          <p:cNvGrpSpPr/>
          <p:nvPr/>
        </p:nvGrpSpPr>
        <p:grpSpPr>
          <a:xfrm>
            <a:off x="6229350" y="1441758"/>
            <a:ext cx="717140" cy="717242"/>
            <a:chOff x="418643" y="1441758"/>
            <a:chExt cx="717140" cy="717242"/>
          </a:xfrm>
        </p:grpSpPr>
        <p:grpSp>
          <p:nvGrpSpPr>
            <p:cNvPr id="211" name="Group 210">
              <a:extLst>
                <a:ext uri="{FF2B5EF4-FFF2-40B4-BE49-F238E27FC236}">
                  <a16:creationId xmlns:a16="http://schemas.microsoft.com/office/drawing/2014/main" id="{04FCFE6A-0A06-4123-8087-F612DB8211D9}"/>
                </a:ext>
              </a:extLst>
            </p:cNvPr>
            <p:cNvGrpSpPr/>
            <p:nvPr/>
          </p:nvGrpSpPr>
          <p:grpSpPr>
            <a:xfrm>
              <a:off x="418643" y="1441758"/>
              <a:ext cx="717140" cy="717242"/>
              <a:chOff x="418643" y="1441758"/>
              <a:chExt cx="717140" cy="717242"/>
            </a:xfrm>
          </p:grpSpPr>
          <p:sp>
            <p:nvSpPr>
              <p:cNvPr id="213" name="Freeform 5">
                <a:extLst>
                  <a:ext uri="{FF2B5EF4-FFF2-40B4-BE49-F238E27FC236}">
                    <a16:creationId xmlns:a16="http://schemas.microsoft.com/office/drawing/2014/main" id="{7DFDEBD6-B36C-4526-942D-983B14735968}"/>
                  </a:ext>
                </a:extLst>
              </p:cNvPr>
              <p:cNvSpPr>
                <a:spLocks/>
              </p:cNvSpPr>
              <p:nvPr/>
            </p:nvSpPr>
            <p:spPr bwMode="auto">
              <a:xfrm>
                <a:off x="418643" y="144175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6">
                <a:extLst>
                  <a:ext uri="{FF2B5EF4-FFF2-40B4-BE49-F238E27FC236}">
                    <a16:creationId xmlns:a16="http://schemas.microsoft.com/office/drawing/2014/main" id="{E464F5D8-F231-424F-813C-80A37E00DBB8}"/>
                  </a:ext>
                </a:extLst>
              </p:cNvPr>
              <p:cNvSpPr>
                <a:spLocks noEditPoints="1"/>
              </p:cNvSpPr>
              <p:nvPr/>
            </p:nvSpPr>
            <p:spPr bwMode="auto">
              <a:xfrm>
                <a:off x="467961" y="149282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12" name="Lock" title="Icon of a padlock">
              <a:extLst>
                <a:ext uri="{FF2B5EF4-FFF2-40B4-BE49-F238E27FC236}">
                  <a16:creationId xmlns:a16="http://schemas.microsoft.com/office/drawing/2014/main" id="{ABADF743-2375-4CDD-8145-9AD3FA642E10}"/>
                </a:ext>
              </a:extLst>
            </p:cNvPr>
            <p:cNvSpPr>
              <a:spLocks noChangeAspect="1" noEditPoints="1"/>
            </p:cNvSpPr>
            <p:nvPr/>
          </p:nvSpPr>
          <p:spPr bwMode="auto">
            <a:xfrm>
              <a:off x="655374" y="1631251"/>
              <a:ext cx="243678" cy="34057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Network protection</a:t>
            </a:r>
          </a:p>
        </p:txBody>
      </p:sp>
      <p:grpSp>
        <p:nvGrpSpPr>
          <p:cNvPr id="205" name="Group 204">
            <a:extLst>
              <a:ext uri="{FF2B5EF4-FFF2-40B4-BE49-F238E27FC236}">
                <a16:creationId xmlns:a16="http://schemas.microsoft.com/office/drawing/2014/main" id="{DFF2AD34-9A4B-436E-93E1-8A85B93C61A9}"/>
              </a:ext>
            </a:extLst>
          </p:cNvPr>
          <p:cNvGrpSpPr/>
          <p:nvPr/>
        </p:nvGrpSpPr>
        <p:grpSpPr>
          <a:xfrm>
            <a:off x="6229350" y="2287883"/>
            <a:ext cx="717140" cy="717242"/>
            <a:chOff x="418643" y="2287883"/>
            <a:chExt cx="717140" cy="717242"/>
          </a:xfrm>
        </p:grpSpPr>
        <p:grpSp>
          <p:nvGrpSpPr>
            <p:cNvPr id="206" name="Group 205">
              <a:extLst>
                <a:ext uri="{FF2B5EF4-FFF2-40B4-BE49-F238E27FC236}">
                  <a16:creationId xmlns:a16="http://schemas.microsoft.com/office/drawing/2014/main" id="{5BBB6930-EE71-4204-A0F6-C0F880A8B46D}"/>
                </a:ext>
              </a:extLst>
            </p:cNvPr>
            <p:cNvGrpSpPr/>
            <p:nvPr/>
          </p:nvGrpSpPr>
          <p:grpSpPr>
            <a:xfrm>
              <a:off x="418643" y="2287883"/>
              <a:ext cx="717140" cy="717242"/>
              <a:chOff x="418643" y="2287883"/>
              <a:chExt cx="717140" cy="717242"/>
            </a:xfrm>
          </p:grpSpPr>
          <p:sp>
            <p:nvSpPr>
              <p:cNvPr id="208" name="Freeform 5">
                <a:extLst>
                  <a:ext uri="{FF2B5EF4-FFF2-40B4-BE49-F238E27FC236}">
                    <a16:creationId xmlns:a16="http://schemas.microsoft.com/office/drawing/2014/main" id="{BA661680-C3F6-418F-B681-0780C02AC1A8}"/>
                  </a:ext>
                </a:extLst>
              </p:cNvPr>
              <p:cNvSpPr>
                <a:spLocks/>
              </p:cNvSpPr>
              <p:nvPr/>
            </p:nvSpPr>
            <p:spPr bwMode="auto">
              <a:xfrm>
                <a:off x="418643" y="2287883"/>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6">
                <a:extLst>
                  <a:ext uri="{FF2B5EF4-FFF2-40B4-BE49-F238E27FC236}">
                    <a16:creationId xmlns:a16="http://schemas.microsoft.com/office/drawing/2014/main" id="{7C62695B-82EC-40AD-8C54-ED515F22F2F9}"/>
                  </a:ext>
                </a:extLst>
              </p:cNvPr>
              <p:cNvSpPr>
                <a:spLocks noEditPoints="1"/>
              </p:cNvSpPr>
              <p:nvPr/>
            </p:nvSpPr>
            <p:spPr bwMode="auto">
              <a:xfrm>
                <a:off x="467961" y="233778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07" name="shield_3" title="Icon of a shield with an exclamation point inside">
              <a:extLst>
                <a:ext uri="{FF2B5EF4-FFF2-40B4-BE49-F238E27FC236}">
                  <a16:creationId xmlns:a16="http://schemas.microsoft.com/office/drawing/2014/main" id="{B983AE6C-8731-4958-8AEB-2B8986AD7273}"/>
                </a:ext>
              </a:extLst>
            </p:cNvPr>
            <p:cNvSpPr>
              <a:spLocks noChangeAspect="1" noEditPoints="1"/>
            </p:cNvSpPr>
            <p:nvPr/>
          </p:nvSpPr>
          <p:spPr bwMode="auto">
            <a:xfrm>
              <a:off x="611260" y="2478310"/>
              <a:ext cx="331906" cy="33638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Web protection</a:t>
            </a:r>
          </a:p>
        </p:txBody>
      </p:sp>
      <p:grpSp>
        <p:nvGrpSpPr>
          <p:cNvPr id="215" name="Group 214">
            <a:extLst>
              <a:ext uri="{FF2B5EF4-FFF2-40B4-BE49-F238E27FC236}">
                <a16:creationId xmlns:a16="http://schemas.microsoft.com/office/drawing/2014/main" id="{DBD0E149-08E6-4FF4-806D-BF838864BE05}"/>
              </a:ext>
            </a:extLst>
          </p:cNvPr>
          <p:cNvGrpSpPr/>
          <p:nvPr/>
        </p:nvGrpSpPr>
        <p:grpSpPr>
          <a:xfrm>
            <a:off x="6229350" y="3134008"/>
            <a:ext cx="717140" cy="717242"/>
            <a:chOff x="418643" y="3134008"/>
            <a:chExt cx="717140" cy="717242"/>
          </a:xfrm>
        </p:grpSpPr>
        <p:grpSp>
          <p:nvGrpSpPr>
            <p:cNvPr id="216" name="Group 215">
              <a:extLst>
                <a:ext uri="{FF2B5EF4-FFF2-40B4-BE49-F238E27FC236}">
                  <a16:creationId xmlns:a16="http://schemas.microsoft.com/office/drawing/2014/main" id="{8A1EBA46-2CA0-4A64-B5D6-F2FD1698AADA}"/>
                </a:ext>
              </a:extLst>
            </p:cNvPr>
            <p:cNvGrpSpPr/>
            <p:nvPr/>
          </p:nvGrpSpPr>
          <p:grpSpPr>
            <a:xfrm>
              <a:off x="418643" y="3134008"/>
              <a:ext cx="717140" cy="717242"/>
              <a:chOff x="418643" y="3134008"/>
              <a:chExt cx="717140" cy="717242"/>
            </a:xfrm>
          </p:grpSpPr>
          <p:sp>
            <p:nvSpPr>
              <p:cNvPr id="218" name="Freeform 5">
                <a:extLst>
                  <a:ext uri="{FF2B5EF4-FFF2-40B4-BE49-F238E27FC236}">
                    <a16:creationId xmlns:a16="http://schemas.microsoft.com/office/drawing/2014/main" id="{F3AC8CE3-165A-4BAB-8DAC-44F4C2892400}"/>
                  </a:ext>
                </a:extLst>
              </p:cNvPr>
              <p:cNvSpPr>
                <a:spLocks/>
              </p:cNvSpPr>
              <p:nvPr/>
            </p:nvSpPr>
            <p:spPr bwMode="auto">
              <a:xfrm>
                <a:off x="418643" y="313400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6">
                <a:extLst>
                  <a:ext uri="{FF2B5EF4-FFF2-40B4-BE49-F238E27FC236}">
                    <a16:creationId xmlns:a16="http://schemas.microsoft.com/office/drawing/2014/main" id="{C20EDDE7-3042-439F-8CA0-2758125700F4}"/>
                  </a:ext>
                </a:extLst>
              </p:cNvPr>
              <p:cNvSpPr>
                <a:spLocks noEditPoints="1"/>
              </p:cNvSpPr>
              <p:nvPr/>
            </p:nvSpPr>
            <p:spPr bwMode="auto">
              <a:xfrm>
                <a:off x="467961" y="318507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17" name="safe" title="Icon of a locked safe">
              <a:extLst>
                <a:ext uri="{FF2B5EF4-FFF2-40B4-BE49-F238E27FC236}">
                  <a16:creationId xmlns:a16="http://schemas.microsoft.com/office/drawing/2014/main" id="{20D5CBDE-E9FB-421B-9496-892F09D9B99A}"/>
                </a:ext>
              </a:extLst>
            </p:cNvPr>
            <p:cNvSpPr>
              <a:spLocks noChangeAspect="1" noEditPoints="1"/>
            </p:cNvSpPr>
            <p:nvPr/>
          </p:nvSpPr>
          <p:spPr bwMode="auto">
            <a:xfrm>
              <a:off x="631805" y="3338513"/>
              <a:ext cx="290816" cy="30823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Controlled folder access</a:t>
            </a:r>
          </a:p>
        </p:txBody>
      </p:sp>
      <p:grpSp>
        <p:nvGrpSpPr>
          <p:cNvPr id="220" name="Group 219">
            <a:extLst>
              <a:ext uri="{FF2B5EF4-FFF2-40B4-BE49-F238E27FC236}">
                <a16:creationId xmlns:a16="http://schemas.microsoft.com/office/drawing/2014/main" id="{E1A4EB87-37D2-4CF5-A894-6B7C9476DDED}"/>
              </a:ext>
            </a:extLst>
          </p:cNvPr>
          <p:cNvGrpSpPr/>
          <p:nvPr/>
        </p:nvGrpSpPr>
        <p:grpSpPr>
          <a:xfrm>
            <a:off x="6229350" y="3980133"/>
            <a:ext cx="717140" cy="717242"/>
            <a:chOff x="418643" y="3980133"/>
            <a:chExt cx="717140" cy="717242"/>
          </a:xfrm>
        </p:grpSpPr>
        <p:grpSp>
          <p:nvGrpSpPr>
            <p:cNvPr id="221" name="Group 220">
              <a:extLst>
                <a:ext uri="{FF2B5EF4-FFF2-40B4-BE49-F238E27FC236}">
                  <a16:creationId xmlns:a16="http://schemas.microsoft.com/office/drawing/2014/main" id="{C2493A64-707E-4F5E-B4E6-4994EB0E35F1}"/>
                </a:ext>
              </a:extLst>
            </p:cNvPr>
            <p:cNvGrpSpPr/>
            <p:nvPr/>
          </p:nvGrpSpPr>
          <p:grpSpPr>
            <a:xfrm>
              <a:off x="418643" y="3980133"/>
              <a:ext cx="717140" cy="717242"/>
              <a:chOff x="418643" y="3980133"/>
              <a:chExt cx="717140" cy="717242"/>
            </a:xfrm>
          </p:grpSpPr>
          <p:sp>
            <p:nvSpPr>
              <p:cNvPr id="223" name="Freeform 5">
                <a:extLst>
                  <a:ext uri="{FF2B5EF4-FFF2-40B4-BE49-F238E27FC236}">
                    <a16:creationId xmlns:a16="http://schemas.microsoft.com/office/drawing/2014/main" id="{34AFD725-F7B2-45E6-82CF-9DD078F1F44F}"/>
                  </a:ext>
                </a:extLst>
              </p:cNvPr>
              <p:cNvSpPr>
                <a:spLocks/>
              </p:cNvSpPr>
              <p:nvPr/>
            </p:nvSpPr>
            <p:spPr bwMode="auto">
              <a:xfrm>
                <a:off x="418643" y="3980133"/>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6">
                <a:extLst>
                  <a:ext uri="{FF2B5EF4-FFF2-40B4-BE49-F238E27FC236}">
                    <a16:creationId xmlns:a16="http://schemas.microsoft.com/office/drawing/2014/main" id="{8A83049F-BD7B-466D-9BEF-D7D23C0135FD}"/>
                  </a:ext>
                </a:extLst>
              </p:cNvPr>
              <p:cNvSpPr>
                <a:spLocks noEditPoints="1"/>
              </p:cNvSpPr>
              <p:nvPr/>
            </p:nvSpPr>
            <p:spPr bwMode="auto">
              <a:xfrm>
                <a:off x="467961" y="403119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22" name="key" title="Icon of a key">
              <a:extLst>
                <a:ext uri="{FF2B5EF4-FFF2-40B4-BE49-F238E27FC236}">
                  <a16:creationId xmlns:a16="http://schemas.microsoft.com/office/drawing/2014/main" id="{28F5C64C-B6D5-410E-A9E6-6C241BC855CF}"/>
                </a:ext>
              </a:extLst>
            </p:cNvPr>
            <p:cNvSpPr>
              <a:spLocks noChangeAspect="1" noEditPoints="1"/>
            </p:cNvSpPr>
            <p:nvPr/>
          </p:nvSpPr>
          <p:spPr bwMode="auto">
            <a:xfrm>
              <a:off x="637041" y="4199300"/>
              <a:ext cx="280346" cy="2789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dirty="0"/>
              <a:t>Network firewall</a:t>
            </a:r>
          </a:p>
        </p:txBody>
      </p:sp>
      <p:grpSp>
        <p:nvGrpSpPr>
          <p:cNvPr id="15" name="Group 14">
            <a:extLst>
              <a:ext uri="{FF2B5EF4-FFF2-40B4-BE49-F238E27FC236}">
                <a16:creationId xmlns:a16="http://schemas.microsoft.com/office/drawing/2014/main" id="{40D9C075-E44C-4B48-911C-ED8B029F721B}"/>
              </a:ext>
            </a:extLst>
          </p:cNvPr>
          <p:cNvGrpSpPr/>
          <p:nvPr/>
        </p:nvGrpSpPr>
        <p:grpSpPr>
          <a:xfrm>
            <a:off x="418643" y="2287883"/>
            <a:ext cx="717140" cy="717242"/>
            <a:chOff x="418643" y="2287883"/>
            <a:chExt cx="717140" cy="717242"/>
          </a:xfrm>
        </p:grpSpPr>
        <p:grpSp>
          <p:nvGrpSpPr>
            <p:cNvPr id="14" name="Group 13">
              <a:extLst>
                <a:ext uri="{FF2B5EF4-FFF2-40B4-BE49-F238E27FC236}">
                  <a16:creationId xmlns:a16="http://schemas.microsoft.com/office/drawing/2014/main" id="{5DC0B9B6-E975-4177-847A-1892FF8CC113}"/>
                </a:ext>
              </a:extLst>
            </p:cNvPr>
            <p:cNvGrpSpPr/>
            <p:nvPr/>
          </p:nvGrpSpPr>
          <p:grpSpPr>
            <a:xfrm>
              <a:off x="418643" y="2287883"/>
              <a:ext cx="717140" cy="717242"/>
              <a:chOff x="418643" y="2287883"/>
              <a:chExt cx="717140" cy="717242"/>
            </a:xfrm>
          </p:grpSpPr>
          <p:sp>
            <p:nvSpPr>
              <p:cNvPr id="444" name="Freeform 5">
                <a:extLst>
                  <a:ext uri="{FF2B5EF4-FFF2-40B4-BE49-F238E27FC236}">
                    <a16:creationId xmlns:a16="http://schemas.microsoft.com/office/drawing/2014/main" id="{0952D2D1-E1F5-40C1-9CB9-1094FC751546}"/>
                  </a:ext>
                </a:extLst>
              </p:cNvPr>
              <p:cNvSpPr>
                <a:spLocks/>
              </p:cNvSpPr>
              <p:nvPr/>
            </p:nvSpPr>
            <p:spPr bwMode="auto">
              <a:xfrm>
                <a:off x="418643" y="2287883"/>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45" name="Freeform 6">
                <a:extLst>
                  <a:ext uri="{FF2B5EF4-FFF2-40B4-BE49-F238E27FC236}">
                    <a16:creationId xmlns:a16="http://schemas.microsoft.com/office/drawing/2014/main" id="{5EED13B1-E5DD-464E-9D55-EEEB17EE72B4}"/>
                  </a:ext>
                </a:extLst>
              </p:cNvPr>
              <p:cNvSpPr>
                <a:spLocks noEditPoints="1"/>
              </p:cNvSpPr>
              <p:nvPr/>
            </p:nvSpPr>
            <p:spPr bwMode="auto">
              <a:xfrm>
                <a:off x="467961" y="233778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0" name="shield_3" title="Icon of a shield with an exclamation point inside">
              <a:extLst>
                <a:ext uri="{FF2B5EF4-FFF2-40B4-BE49-F238E27FC236}">
                  <a16:creationId xmlns:a16="http://schemas.microsoft.com/office/drawing/2014/main" id="{B31A8724-9904-40A5-AB52-1A3134E8B6E3}"/>
                </a:ext>
              </a:extLst>
            </p:cNvPr>
            <p:cNvSpPr>
              <a:spLocks noChangeAspect="1" noEditPoints="1"/>
            </p:cNvSpPr>
            <p:nvPr/>
          </p:nvSpPr>
          <p:spPr bwMode="auto">
            <a:xfrm>
              <a:off x="611260" y="2478310"/>
              <a:ext cx="331906" cy="33638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D63CD0B0-4712-4A24-964A-D130E506D51A}"/>
              </a:ext>
            </a:extLst>
          </p:cNvPr>
          <p:cNvGrpSpPr/>
          <p:nvPr/>
        </p:nvGrpSpPr>
        <p:grpSpPr>
          <a:xfrm>
            <a:off x="418643" y="1441758"/>
            <a:ext cx="717140" cy="717242"/>
            <a:chOff x="418643" y="1441758"/>
            <a:chExt cx="717140" cy="717242"/>
          </a:xfrm>
        </p:grpSpPr>
        <p:grpSp>
          <p:nvGrpSpPr>
            <p:cNvPr id="7" name="Group 6">
              <a:extLst>
                <a:ext uri="{FF2B5EF4-FFF2-40B4-BE49-F238E27FC236}">
                  <a16:creationId xmlns:a16="http://schemas.microsoft.com/office/drawing/2014/main" id="{ECE251AD-1C50-45F9-9174-247BAF9DFC9E}"/>
                </a:ext>
              </a:extLst>
            </p:cNvPr>
            <p:cNvGrpSpPr/>
            <p:nvPr/>
          </p:nvGrpSpPr>
          <p:grpSpPr>
            <a:xfrm>
              <a:off x="418643" y="1441758"/>
              <a:ext cx="717140" cy="717242"/>
              <a:chOff x="418643" y="1441758"/>
              <a:chExt cx="717140" cy="717242"/>
            </a:xfrm>
          </p:grpSpPr>
          <p:sp>
            <p:nvSpPr>
              <p:cNvPr id="437" name="Freeform 5">
                <a:extLst>
                  <a:ext uri="{FF2B5EF4-FFF2-40B4-BE49-F238E27FC236}">
                    <a16:creationId xmlns:a16="http://schemas.microsoft.com/office/drawing/2014/main" id="{62DF44AF-1A0C-4B66-B6D6-EF98C8C6F9B2}"/>
                  </a:ext>
                </a:extLst>
              </p:cNvPr>
              <p:cNvSpPr>
                <a:spLocks/>
              </p:cNvSpPr>
              <p:nvPr/>
            </p:nvSpPr>
            <p:spPr bwMode="auto">
              <a:xfrm>
                <a:off x="418643" y="144175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8" name="Freeform 6">
                <a:extLst>
                  <a:ext uri="{FF2B5EF4-FFF2-40B4-BE49-F238E27FC236}">
                    <a16:creationId xmlns:a16="http://schemas.microsoft.com/office/drawing/2014/main" id="{9CDBFDD5-398A-4CB1-B92E-B4D024B3A4E5}"/>
                  </a:ext>
                </a:extLst>
              </p:cNvPr>
              <p:cNvSpPr>
                <a:spLocks noEditPoints="1"/>
              </p:cNvSpPr>
              <p:nvPr/>
            </p:nvSpPr>
            <p:spPr bwMode="auto">
              <a:xfrm>
                <a:off x="467961" y="149282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1" name="Lock" title="Icon of a padlock">
              <a:extLst>
                <a:ext uri="{FF2B5EF4-FFF2-40B4-BE49-F238E27FC236}">
                  <a16:creationId xmlns:a16="http://schemas.microsoft.com/office/drawing/2014/main" id="{349A8EB4-FAD5-4349-BF5B-20E49C965778}"/>
                </a:ext>
              </a:extLst>
            </p:cNvPr>
            <p:cNvSpPr>
              <a:spLocks noChangeAspect="1" noEditPoints="1"/>
            </p:cNvSpPr>
            <p:nvPr/>
          </p:nvSpPr>
          <p:spPr bwMode="auto">
            <a:xfrm>
              <a:off x="655374" y="1631251"/>
              <a:ext cx="243678" cy="34057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580EDF34-582D-4E0C-B054-487D23B16613}"/>
              </a:ext>
            </a:extLst>
          </p:cNvPr>
          <p:cNvGrpSpPr/>
          <p:nvPr/>
        </p:nvGrpSpPr>
        <p:grpSpPr>
          <a:xfrm>
            <a:off x="418643" y="3134008"/>
            <a:ext cx="717140" cy="717242"/>
            <a:chOff x="418643" y="3134008"/>
            <a:chExt cx="717140" cy="717242"/>
          </a:xfrm>
        </p:grpSpPr>
        <p:grpSp>
          <p:nvGrpSpPr>
            <p:cNvPr id="16" name="Group 15">
              <a:extLst>
                <a:ext uri="{FF2B5EF4-FFF2-40B4-BE49-F238E27FC236}">
                  <a16:creationId xmlns:a16="http://schemas.microsoft.com/office/drawing/2014/main" id="{572F04AF-9EAA-4873-8A67-4690FE56A71C}"/>
                </a:ext>
              </a:extLst>
            </p:cNvPr>
            <p:cNvGrpSpPr/>
            <p:nvPr/>
          </p:nvGrpSpPr>
          <p:grpSpPr>
            <a:xfrm>
              <a:off x="418643" y="3134008"/>
              <a:ext cx="717140" cy="717242"/>
              <a:chOff x="418643" y="3134008"/>
              <a:chExt cx="717140" cy="717242"/>
            </a:xfrm>
          </p:grpSpPr>
          <p:sp>
            <p:nvSpPr>
              <p:cNvPr id="462" name="Freeform 5">
                <a:extLst>
                  <a:ext uri="{FF2B5EF4-FFF2-40B4-BE49-F238E27FC236}">
                    <a16:creationId xmlns:a16="http://schemas.microsoft.com/office/drawing/2014/main" id="{888F553F-7725-480F-8A81-67806B6E1C1D}"/>
                  </a:ext>
                </a:extLst>
              </p:cNvPr>
              <p:cNvSpPr>
                <a:spLocks/>
              </p:cNvSpPr>
              <p:nvPr/>
            </p:nvSpPr>
            <p:spPr bwMode="auto">
              <a:xfrm>
                <a:off x="418643" y="313400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63" name="Freeform 6">
                <a:extLst>
                  <a:ext uri="{FF2B5EF4-FFF2-40B4-BE49-F238E27FC236}">
                    <a16:creationId xmlns:a16="http://schemas.microsoft.com/office/drawing/2014/main" id="{5ACB146D-E90A-4B02-A04C-3C75A55BBE6E}"/>
                  </a:ext>
                </a:extLst>
              </p:cNvPr>
              <p:cNvSpPr>
                <a:spLocks noEditPoints="1"/>
              </p:cNvSpPr>
              <p:nvPr/>
            </p:nvSpPr>
            <p:spPr bwMode="auto">
              <a:xfrm>
                <a:off x="467961" y="318507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2" name="safe" title="Icon of a locked safe">
              <a:extLst>
                <a:ext uri="{FF2B5EF4-FFF2-40B4-BE49-F238E27FC236}">
                  <a16:creationId xmlns:a16="http://schemas.microsoft.com/office/drawing/2014/main" id="{591C2B50-7363-4007-9B2D-FD651C9B7FC9}"/>
                </a:ext>
              </a:extLst>
            </p:cNvPr>
            <p:cNvSpPr>
              <a:spLocks noChangeAspect="1" noEditPoints="1"/>
            </p:cNvSpPr>
            <p:nvPr/>
          </p:nvSpPr>
          <p:spPr bwMode="auto">
            <a:xfrm>
              <a:off x="631805" y="3338513"/>
              <a:ext cx="290816" cy="30823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94FED0FD-2205-4411-A078-D548C227DC70}"/>
              </a:ext>
            </a:extLst>
          </p:cNvPr>
          <p:cNvGrpSpPr/>
          <p:nvPr/>
        </p:nvGrpSpPr>
        <p:grpSpPr>
          <a:xfrm>
            <a:off x="418643" y="3980133"/>
            <a:ext cx="717140" cy="717242"/>
            <a:chOff x="418643" y="3980133"/>
            <a:chExt cx="717140" cy="717242"/>
          </a:xfrm>
        </p:grpSpPr>
        <p:grpSp>
          <p:nvGrpSpPr>
            <p:cNvPr id="19" name="Group 18">
              <a:extLst>
                <a:ext uri="{FF2B5EF4-FFF2-40B4-BE49-F238E27FC236}">
                  <a16:creationId xmlns:a16="http://schemas.microsoft.com/office/drawing/2014/main" id="{BB075090-0B08-446C-AE90-A06B9F4ABC28}"/>
                </a:ext>
              </a:extLst>
            </p:cNvPr>
            <p:cNvGrpSpPr/>
            <p:nvPr/>
          </p:nvGrpSpPr>
          <p:grpSpPr>
            <a:xfrm>
              <a:off x="418643" y="3980133"/>
              <a:ext cx="717140" cy="717242"/>
              <a:chOff x="418643" y="3980133"/>
              <a:chExt cx="717140" cy="717242"/>
            </a:xfrm>
          </p:grpSpPr>
          <p:sp>
            <p:nvSpPr>
              <p:cNvPr id="479" name="Freeform 5">
                <a:extLst>
                  <a:ext uri="{FF2B5EF4-FFF2-40B4-BE49-F238E27FC236}">
                    <a16:creationId xmlns:a16="http://schemas.microsoft.com/office/drawing/2014/main" id="{A4703758-132D-40D8-BC75-876B4F27A079}"/>
                  </a:ext>
                </a:extLst>
              </p:cNvPr>
              <p:cNvSpPr>
                <a:spLocks/>
              </p:cNvSpPr>
              <p:nvPr/>
            </p:nvSpPr>
            <p:spPr bwMode="auto">
              <a:xfrm>
                <a:off x="418643" y="3980133"/>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0" name="Freeform 6">
                <a:extLst>
                  <a:ext uri="{FF2B5EF4-FFF2-40B4-BE49-F238E27FC236}">
                    <a16:creationId xmlns:a16="http://schemas.microsoft.com/office/drawing/2014/main" id="{22856682-E9F0-4805-B656-1CF1B5DE306A}"/>
                  </a:ext>
                </a:extLst>
              </p:cNvPr>
              <p:cNvSpPr>
                <a:spLocks noEditPoints="1"/>
              </p:cNvSpPr>
              <p:nvPr/>
            </p:nvSpPr>
            <p:spPr bwMode="auto">
              <a:xfrm>
                <a:off x="467961" y="403119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3" name="key" title="Icon of a key">
              <a:extLst>
                <a:ext uri="{FF2B5EF4-FFF2-40B4-BE49-F238E27FC236}">
                  <a16:creationId xmlns:a16="http://schemas.microsoft.com/office/drawing/2014/main" id="{42435AAD-319F-4B07-8C72-37D3B078E21B}"/>
                </a:ext>
              </a:extLst>
            </p:cNvPr>
            <p:cNvSpPr>
              <a:spLocks noChangeAspect="1" noEditPoints="1"/>
            </p:cNvSpPr>
            <p:nvPr/>
          </p:nvSpPr>
          <p:spPr bwMode="auto">
            <a:xfrm>
              <a:off x="637041" y="4199300"/>
              <a:ext cx="280346" cy="2789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5608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Enable attack surface reduction rules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32089" y="1334530"/>
            <a:ext cx="3650357" cy="5205970"/>
          </a:xfrm>
          <a:ln>
            <a:solidFill>
              <a:schemeClr val="accent1"/>
            </a:solidFill>
          </a:ln>
        </p:spPr>
        <p:txBody>
          <a:bodyPr/>
          <a:lstStyle/>
          <a:p>
            <a:r>
              <a:rPr lang="en-US" dirty="0"/>
              <a:t>Sample ASR Rules:</a:t>
            </a:r>
          </a:p>
          <a:p>
            <a:pPr marL="285750" lvl="1" indent="-285750">
              <a:buFont typeface="Arial" panose="020B0604020202020204" pitchFamily="34" charset="0"/>
              <a:buChar char="•"/>
            </a:pPr>
            <a:r>
              <a:rPr lang="en-US" dirty="0"/>
              <a:t>Block executable content from email client and webmail</a:t>
            </a:r>
          </a:p>
          <a:p>
            <a:pPr marL="285750" lvl="1" indent="-285750">
              <a:buFont typeface="Arial" panose="020B0604020202020204" pitchFamily="34" charset="0"/>
              <a:buChar char="•"/>
            </a:pPr>
            <a:r>
              <a:rPr lang="en-US" dirty="0"/>
              <a:t>Block all Office applications from creating child processes</a:t>
            </a:r>
          </a:p>
          <a:p>
            <a:pPr marL="285750" lvl="1" indent="-285750">
              <a:buFont typeface="Arial" panose="020B0604020202020204" pitchFamily="34" charset="0"/>
              <a:buChar char="•"/>
            </a:pPr>
            <a:r>
              <a:rPr lang="en-US" dirty="0"/>
              <a:t>Block Office applications from creating executable content</a:t>
            </a:r>
          </a:p>
          <a:p>
            <a:pPr marL="285750" lvl="1" indent="-285750">
              <a:buFont typeface="Arial" panose="020B0604020202020204" pitchFamily="34" charset="0"/>
              <a:buChar char="•"/>
            </a:pPr>
            <a:r>
              <a:rPr lang="en-US" dirty="0"/>
              <a:t>Block Office applications from injecting code into other processes</a:t>
            </a:r>
          </a:p>
          <a:p>
            <a:pPr marL="285750" lvl="1" indent="-285750">
              <a:buFont typeface="Arial" panose="020B0604020202020204" pitchFamily="34" charset="0"/>
              <a:buChar char="•"/>
            </a:pPr>
            <a:r>
              <a:rPr lang="en-US" dirty="0"/>
              <a:t>Block execution of potentially obfuscated scripts</a:t>
            </a:r>
          </a:p>
          <a:p>
            <a:pPr marL="285750" lvl="1" indent="-285750">
              <a:buFont typeface="Arial" panose="020B0604020202020204" pitchFamily="34" charset="0"/>
              <a:buChar char="•"/>
            </a:pPr>
            <a:r>
              <a:rPr lang="en-US" dirty="0"/>
              <a:t>Use advanced protection against ransomware</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4277544" y="1334530"/>
            <a:ext cx="3650357" cy="5205970"/>
          </a:xfrm>
          <a:ln>
            <a:solidFill>
              <a:schemeClr val="accent1"/>
            </a:solidFill>
          </a:ln>
        </p:spPr>
        <p:txBody>
          <a:bodyPr/>
          <a:lstStyle/>
          <a:p>
            <a:r>
              <a:rPr lang="en-US" dirty="0"/>
              <a:t>Rule options:</a:t>
            </a:r>
          </a:p>
          <a:p>
            <a:pPr lvl="1"/>
            <a:r>
              <a:rPr lang="en-US" dirty="0"/>
              <a:t>Disable = 0</a:t>
            </a:r>
          </a:p>
          <a:p>
            <a:pPr lvl="1"/>
            <a:r>
              <a:rPr lang="en-US" dirty="0"/>
              <a:t>Block (enable ASR rule) = 1</a:t>
            </a:r>
          </a:p>
          <a:p>
            <a:pPr lvl="1"/>
            <a:r>
              <a:rPr lang="en-US" dirty="0"/>
              <a:t>Audit = 2</a:t>
            </a:r>
          </a:p>
        </p:txBody>
      </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xfrm>
            <a:off x="8123000" y="1334530"/>
            <a:ext cx="3650357" cy="5205970"/>
          </a:xfrm>
          <a:ln>
            <a:solidFill>
              <a:schemeClr val="accent1"/>
            </a:solidFill>
          </a:ln>
        </p:spPr>
        <p:txBody>
          <a:bodyPr/>
          <a:lstStyle/>
          <a:p>
            <a:r>
              <a:rPr lang="en-US" dirty="0"/>
              <a:t>Deployment options:</a:t>
            </a:r>
          </a:p>
          <a:p>
            <a:pPr marL="285750" lvl="1" indent="-285750">
              <a:buFont typeface="Arial" panose="020B0604020202020204" pitchFamily="34" charset="0"/>
              <a:buChar char="•"/>
            </a:pPr>
            <a:r>
              <a:rPr lang="en-US" dirty="0"/>
              <a:t>Intune</a:t>
            </a:r>
          </a:p>
          <a:p>
            <a:pPr marL="285750" lvl="1" indent="-285750">
              <a:buFont typeface="Arial" panose="020B0604020202020204" pitchFamily="34" charset="0"/>
              <a:buChar char="•"/>
            </a:pPr>
            <a:r>
              <a:rPr lang="en-US" dirty="0"/>
              <a:t>MDM</a:t>
            </a:r>
          </a:p>
          <a:p>
            <a:pPr marL="285750" lvl="1" indent="-285750">
              <a:buFont typeface="Arial" panose="020B0604020202020204" pitchFamily="34" charset="0"/>
              <a:buChar char="•"/>
            </a:pPr>
            <a:r>
              <a:rPr lang="en-US" dirty="0"/>
              <a:t>Microsoft Endpoint Manager</a:t>
            </a:r>
          </a:p>
          <a:p>
            <a:pPr marL="285750" lvl="1" indent="-285750">
              <a:buFont typeface="Arial" panose="020B0604020202020204" pitchFamily="34" charset="0"/>
              <a:buChar char="•"/>
            </a:pPr>
            <a:r>
              <a:rPr lang="en-US" dirty="0"/>
              <a:t>Group Policy</a:t>
            </a:r>
          </a:p>
        </p:txBody>
      </p:sp>
    </p:spTree>
    <p:extLst>
      <p:ext uri="{BB962C8B-B14F-4D97-AF65-F5344CB8AC3E}">
        <p14:creationId xmlns:p14="http://schemas.microsoft.com/office/powerpoint/2010/main" val="177044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08033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023" y="3131675"/>
            <a:ext cx="8852145" cy="1140505"/>
          </a:xfrm>
        </p:spPr>
        <p:txBody>
          <a:bodyPr/>
          <a:lstStyle/>
          <a:p>
            <a:r>
              <a:rPr lang="en-US" dirty="0"/>
              <a:t>Lesson 4: Manage alerts and incidents</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134144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Investigate incidents in Microsoft Defender for Endpoint</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Investigate alerts in Microsoft Defender for Endpoint</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Perform advanced hunting in Microsoft Defender for Endpoint</a:t>
            </a:r>
          </a:p>
        </p:txBody>
      </p:sp>
    </p:spTree>
    <p:extLst>
      <p:ext uri="{BB962C8B-B14F-4D97-AF65-F5344CB8AC3E}">
        <p14:creationId xmlns:p14="http://schemas.microsoft.com/office/powerpoint/2010/main" val="26093087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Explain security operations in Microsoft Defender for Endpoint</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05654" y="1120690"/>
            <a:ext cx="10950205" cy="4801314"/>
          </a:xfrm>
        </p:spPr>
        <p:txBody>
          <a:bodyPr/>
          <a:lstStyle/>
          <a:p>
            <a:pPr marL="342900" lvl="1" indent="-342900">
              <a:buFont typeface="Arial" panose="020B0604020202020204" pitchFamily="34" charset="0"/>
              <a:buChar char="•"/>
            </a:pPr>
            <a:r>
              <a:rPr lang="en-US" dirty="0"/>
              <a:t>Defender for Endpoint detection and response capabilities provide advanced attack detections that are near real-time and actionable. </a:t>
            </a:r>
            <a:br>
              <a:rPr lang="en-US" dirty="0"/>
            </a:br>
            <a:endParaRPr lang="en-US" dirty="0"/>
          </a:p>
          <a:p>
            <a:pPr marL="342900" lvl="1" indent="-342900">
              <a:buFont typeface="Arial" panose="020B0604020202020204" pitchFamily="34" charset="0"/>
              <a:buChar char="•"/>
            </a:pPr>
            <a:r>
              <a:rPr lang="en-US" dirty="0"/>
              <a:t>When a threat is detected, alerts are created in the system for an analyst to investigate. Alerts with the same attack techniques or attributed to the same attacker are aggregated into an entity called an incident. Aggregating alerts in this manner makes it easy for analysts to investigate and respond to threats collectively.</a:t>
            </a:r>
            <a:br>
              <a:rPr lang="en-US" dirty="0"/>
            </a:br>
            <a:endParaRPr lang="en-US" dirty="0"/>
          </a:p>
          <a:p>
            <a:pPr marL="342900" lvl="1" indent="-342900">
              <a:buFont typeface="Arial" panose="020B0604020202020204" pitchFamily="34" charset="0"/>
              <a:buChar char="•"/>
            </a:pPr>
            <a:r>
              <a:rPr lang="en-US" dirty="0"/>
              <a:t>Inspired by the "assume breach" mindset, Defender for Endpoint continuously collects behavioral cyber telemetry. This includes process information, network activities, deep optics into the kernel and memory manager, user sign in activities, registry and file system changes, and others. </a:t>
            </a:r>
          </a:p>
          <a:p>
            <a:pPr lvl="1"/>
            <a:endParaRPr lang="en-US" dirty="0"/>
          </a:p>
          <a:p>
            <a:pPr lvl="1"/>
            <a:endParaRPr lang="en-US" dirty="0"/>
          </a:p>
        </p:txBody>
      </p:sp>
    </p:spTree>
    <p:extLst>
      <p:ext uri="{BB962C8B-B14F-4D97-AF65-F5344CB8AC3E}">
        <p14:creationId xmlns:p14="http://schemas.microsoft.com/office/powerpoint/2010/main" val="26017941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Manage and investigate incidents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798845" y="1475261"/>
            <a:ext cx="2883469" cy="1539788"/>
          </a:xfrm>
        </p:spPr>
        <p:txBody>
          <a:bodyPr/>
          <a:lstStyle/>
          <a:p>
            <a:pPr>
              <a:lnSpc>
                <a:spcPct val="100000"/>
              </a:lnSpc>
            </a:pPr>
            <a:r>
              <a:rPr lang="en-US" sz="2000" dirty="0"/>
              <a:t>An incident in Microsoft 365 Defender is a collection of correlated alerts and associated data that make up the story of an attack.</a:t>
            </a:r>
          </a:p>
        </p:txBody>
      </p:sp>
      <p:pic>
        <p:nvPicPr>
          <p:cNvPr id="5" name="Picture 4" descr="Word&#10;&#10;Description automatically generated">
            <a:extLst>
              <a:ext uri="{FF2B5EF4-FFF2-40B4-BE49-F238E27FC236}">
                <a16:creationId xmlns:a16="http://schemas.microsoft.com/office/drawing/2014/main" id="{6495D6DE-996F-4B38-8F0A-249C13B1A895}"/>
              </a:ext>
            </a:extLst>
          </p:cNvPr>
          <p:cNvPicPr>
            <a:picLocks noChangeAspect="1"/>
          </p:cNvPicPr>
          <p:nvPr/>
        </p:nvPicPr>
        <p:blipFill>
          <a:blip r:embed="rId3"/>
          <a:stretch>
            <a:fillRect/>
          </a:stretch>
        </p:blipFill>
        <p:spPr>
          <a:xfrm>
            <a:off x="3682314" y="1120690"/>
            <a:ext cx="8021432" cy="4846131"/>
          </a:xfrm>
          <a:prstGeom prst="rect">
            <a:avLst/>
          </a:prstGeom>
        </p:spPr>
      </p:pic>
    </p:spTree>
    <p:extLst>
      <p:ext uri="{BB962C8B-B14F-4D97-AF65-F5344CB8AC3E}">
        <p14:creationId xmlns:p14="http://schemas.microsoft.com/office/powerpoint/2010/main" val="21594054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25366" y="314012"/>
            <a:ext cx="11341268" cy="680196"/>
          </a:xfrm>
        </p:spPr>
        <p:txBody>
          <a:bodyPr/>
          <a:lstStyle/>
          <a:p>
            <a:r>
              <a:rPr lang="en-US" dirty="0"/>
              <a:t>Manage and investigate alerts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267610" y="977420"/>
            <a:ext cx="10383899" cy="777240"/>
          </a:xfrm>
        </p:spPr>
        <p:txBody>
          <a:bodyPr/>
          <a:lstStyle/>
          <a:p>
            <a:pPr>
              <a:lnSpc>
                <a:spcPct val="100000"/>
              </a:lnSpc>
            </a:pPr>
            <a:r>
              <a:rPr lang="en-US" sz="2000" dirty="0"/>
              <a:t>You can update Incident management information, view all related information, or jump to investigation pages for the associated data.</a:t>
            </a:r>
          </a:p>
        </p:txBody>
      </p:sp>
      <p:pic>
        <p:nvPicPr>
          <p:cNvPr id="6" name="Picture 5" descr="Graphical user interface, application&#10;&#10;Description automatically generated">
            <a:extLst>
              <a:ext uri="{FF2B5EF4-FFF2-40B4-BE49-F238E27FC236}">
                <a16:creationId xmlns:a16="http://schemas.microsoft.com/office/drawing/2014/main" id="{E60A363F-9D56-4BA9-BF1B-6917851F1AEE}"/>
              </a:ext>
            </a:extLst>
          </p:cNvPr>
          <p:cNvPicPr>
            <a:picLocks noChangeAspect="1"/>
          </p:cNvPicPr>
          <p:nvPr/>
        </p:nvPicPr>
        <p:blipFill>
          <a:blip r:embed="rId3"/>
          <a:stretch>
            <a:fillRect/>
          </a:stretch>
        </p:blipFill>
        <p:spPr>
          <a:xfrm>
            <a:off x="440618" y="1821385"/>
            <a:ext cx="11552744" cy="4332279"/>
          </a:xfrm>
          <a:prstGeom prst="rect">
            <a:avLst/>
          </a:prstGeom>
        </p:spPr>
      </p:pic>
    </p:spTree>
    <p:extLst>
      <p:ext uri="{BB962C8B-B14F-4D97-AF65-F5344CB8AC3E}">
        <p14:creationId xmlns:p14="http://schemas.microsoft.com/office/powerpoint/2010/main" val="2391667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332145" y="284993"/>
            <a:ext cx="11341268" cy="680196"/>
          </a:xfrm>
        </p:spPr>
        <p:txBody>
          <a:bodyPr/>
          <a:lstStyle/>
          <a:p>
            <a:r>
              <a:rPr lang="en-US" dirty="0"/>
              <a:t>Manage automatic investigations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810830" y="1064477"/>
            <a:ext cx="9976620" cy="777240"/>
          </a:xfrm>
        </p:spPr>
        <p:txBody>
          <a:bodyPr/>
          <a:lstStyle/>
          <a:p>
            <a:pPr>
              <a:lnSpc>
                <a:spcPct val="100000"/>
              </a:lnSpc>
            </a:pPr>
            <a:r>
              <a:rPr lang="en-US" sz="2000" dirty="0"/>
              <a:t>Microsoft Defender for Endpoint includes automated investigation and remediation (AIR) capabilities that can help your security operations team address threats more efficiently and effectively.</a:t>
            </a:r>
          </a:p>
        </p:txBody>
      </p:sp>
    </p:spTree>
    <p:extLst>
      <p:ext uri="{BB962C8B-B14F-4D97-AF65-F5344CB8AC3E}">
        <p14:creationId xmlns:p14="http://schemas.microsoft.com/office/powerpoint/2010/main" val="15466599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Use the Action Center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236837" y="1191056"/>
            <a:ext cx="10383899" cy="777240"/>
          </a:xfrm>
        </p:spPr>
        <p:txBody>
          <a:bodyPr/>
          <a:lstStyle/>
          <a:p>
            <a:r>
              <a:rPr lang="en-US" sz="2000" dirty="0"/>
              <a:t>The action center consists of two main tabs: Pending actions and History.</a:t>
            </a:r>
          </a:p>
          <a:p>
            <a:endParaRPr lang="en-US" sz="2000" dirty="0"/>
          </a:p>
        </p:txBody>
      </p:sp>
      <p:pic>
        <p:nvPicPr>
          <p:cNvPr id="6" name="Picture 5" descr="Graphical user interface, application&#10;&#10;Description automatically generated">
            <a:extLst>
              <a:ext uri="{FF2B5EF4-FFF2-40B4-BE49-F238E27FC236}">
                <a16:creationId xmlns:a16="http://schemas.microsoft.com/office/drawing/2014/main" id="{95D8D02F-7644-4D8B-A089-695B04179259}"/>
              </a:ext>
            </a:extLst>
          </p:cNvPr>
          <p:cNvPicPr>
            <a:picLocks noChangeAspect="1"/>
          </p:cNvPicPr>
          <p:nvPr/>
        </p:nvPicPr>
        <p:blipFill>
          <a:blip r:embed="rId3"/>
          <a:stretch>
            <a:fillRect/>
          </a:stretch>
        </p:blipFill>
        <p:spPr>
          <a:xfrm>
            <a:off x="1236837" y="1716643"/>
            <a:ext cx="10311667" cy="4325811"/>
          </a:xfrm>
          <a:prstGeom prst="rect">
            <a:avLst/>
          </a:prstGeom>
        </p:spPr>
      </p:pic>
    </p:spTree>
    <p:extLst>
      <p:ext uri="{BB962C8B-B14F-4D97-AF65-F5344CB8AC3E}">
        <p14:creationId xmlns:p14="http://schemas.microsoft.com/office/powerpoint/2010/main" val="10861491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agenda</a:t>
            </a:r>
          </a:p>
        </p:txBody>
      </p:sp>
      <p:sp>
        <p:nvSpPr>
          <p:cNvPr id="6" name="Text Placeholder 5"/>
          <p:cNvSpPr>
            <a:spLocks noGrp="1"/>
          </p:cNvSpPr>
          <p:nvPr>
            <p:ph type="body" sz="quarter" idx="11"/>
          </p:nvPr>
        </p:nvSpPr>
        <p:spPr/>
        <p:txBody>
          <a:bodyPr/>
          <a:lstStyle/>
          <a:p>
            <a:pPr lvl="1"/>
            <a:r>
              <a:rPr lang="en-US" dirty="0"/>
              <a:t>Protect against threats with Microsoft Defender for Endpoint</a:t>
            </a:r>
          </a:p>
        </p:txBody>
      </p:sp>
      <p:sp>
        <p:nvSpPr>
          <p:cNvPr id="2" name="Text Placeholder 1"/>
          <p:cNvSpPr>
            <a:spLocks noGrp="1"/>
          </p:cNvSpPr>
          <p:nvPr>
            <p:ph type="body" sz="quarter" idx="15"/>
          </p:nvPr>
        </p:nvSpPr>
        <p:spPr/>
        <p:txBody>
          <a:bodyPr/>
          <a:lstStyle/>
          <a:p>
            <a:pPr lvl="1"/>
            <a:r>
              <a:rPr lang="en-US" dirty="0"/>
              <a:t>Deploy the Microsoft Defender for Endpoint environment</a:t>
            </a:r>
          </a:p>
        </p:txBody>
      </p:sp>
      <p:sp>
        <p:nvSpPr>
          <p:cNvPr id="3" name="Text Placeholder 2"/>
          <p:cNvSpPr>
            <a:spLocks noGrp="1"/>
          </p:cNvSpPr>
          <p:nvPr>
            <p:ph type="body" sz="quarter" idx="17"/>
          </p:nvPr>
        </p:nvSpPr>
        <p:spPr/>
        <p:txBody>
          <a:bodyPr/>
          <a:lstStyle/>
          <a:p>
            <a:pPr lvl="1"/>
            <a:r>
              <a:rPr lang="en-US" dirty="0"/>
              <a:t>Implement Windows 10 security enhancements with Microsoft Defender for Endpoint</a:t>
            </a:r>
          </a:p>
        </p:txBody>
      </p:sp>
      <p:sp>
        <p:nvSpPr>
          <p:cNvPr id="4" name="Text Placeholder 3"/>
          <p:cNvSpPr>
            <a:spLocks noGrp="1"/>
          </p:cNvSpPr>
          <p:nvPr>
            <p:ph type="body" sz="quarter" idx="19"/>
          </p:nvPr>
        </p:nvSpPr>
        <p:spPr/>
        <p:txBody>
          <a:bodyPr/>
          <a:lstStyle/>
          <a:p>
            <a:pPr lvl="1"/>
            <a:r>
              <a:rPr lang="en-US" dirty="0"/>
              <a:t>Manage alerts and incidents in Microsoft Defender for Endpoint</a:t>
            </a:r>
          </a:p>
        </p:txBody>
      </p:sp>
      <p:sp>
        <p:nvSpPr>
          <p:cNvPr id="5" name="Text Placeholder 4"/>
          <p:cNvSpPr>
            <a:spLocks noGrp="1"/>
          </p:cNvSpPr>
          <p:nvPr>
            <p:ph type="body" sz="quarter" idx="21"/>
          </p:nvPr>
        </p:nvSpPr>
        <p:spPr/>
        <p:txBody>
          <a:bodyPr/>
          <a:lstStyle/>
          <a:p>
            <a:pPr lvl="1"/>
            <a:r>
              <a:rPr lang="en-US" dirty="0"/>
              <a:t>Perform device investigations in Microsoft Defender for Endpoint</a:t>
            </a:r>
          </a:p>
        </p:txBody>
      </p:sp>
      <p:grpSp>
        <p:nvGrpSpPr>
          <p:cNvPr id="210" name="Group 209">
            <a:extLst>
              <a:ext uri="{FF2B5EF4-FFF2-40B4-BE49-F238E27FC236}">
                <a16:creationId xmlns:a16="http://schemas.microsoft.com/office/drawing/2014/main" id="{E8327797-2AF3-43FE-87B0-19B9D5F5F1C8}"/>
              </a:ext>
            </a:extLst>
          </p:cNvPr>
          <p:cNvGrpSpPr/>
          <p:nvPr/>
        </p:nvGrpSpPr>
        <p:grpSpPr>
          <a:xfrm>
            <a:off x="6229350" y="1441758"/>
            <a:ext cx="717140" cy="717242"/>
            <a:chOff x="418643" y="1441758"/>
            <a:chExt cx="717140" cy="717242"/>
          </a:xfrm>
        </p:grpSpPr>
        <p:grpSp>
          <p:nvGrpSpPr>
            <p:cNvPr id="211" name="Group 210">
              <a:extLst>
                <a:ext uri="{FF2B5EF4-FFF2-40B4-BE49-F238E27FC236}">
                  <a16:creationId xmlns:a16="http://schemas.microsoft.com/office/drawing/2014/main" id="{04FCFE6A-0A06-4123-8087-F612DB8211D9}"/>
                </a:ext>
              </a:extLst>
            </p:cNvPr>
            <p:cNvGrpSpPr/>
            <p:nvPr/>
          </p:nvGrpSpPr>
          <p:grpSpPr>
            <a:xfrm>
              <a:off x="418643" y="1441758"/>
              <a:ext cx="717140" cy="717242"/>
              <a:chOff x="418643" y="1441758"/>
              <a:chExt cx="717140" cy="717242"/>
            </a:xfrm>
          </p:grpSpPr>
          <p:sp>
            <p:nvSpPr>
              <p:cNvPr id="213" name="Freeform 5">
                <a:extLst>
                  <a:ext uri="{FF2B5EF4-FFF2-40B4-BE49-F238E27FC236}">
                    <a16:creationId xmlns:a16="http://schemas.microsoft.com/office/drawing/2014/main" id="{7DFDEBD6-B36C-4526-942D-983B14735968}"/>
                  </a:ext>
                </a:extLst>
              </p:cNvPr>
              <p:cNvSpPr>
                <a:spLocks/>
              </p:cNvSpPr>
              <p:nvPr/>
            </p:nvSpPr>
            <p:spPr bwMode="auto">
              <a:xfrm>
                <a:off x="418643" y="144175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6">
                <a:extLst>
                  <a:ext uri="{FF2B5EF4-FFF2-40B4-BE49-F238E27FC236}">
                    <a16:creationId xmlns:a16="http://schemas.microsoft.com/office/drawing/2014/main" id="{E464F5D8-F231-424F-813C-80A37E00DBB8}"/>
                  </a:ext>
                </a:extLst>
              </p:cNvPr>
              <p:cNvSpPr>
                <a:spLocks noEditPoints="1"/>
              </p:cNvSpPr>
              <p:nvPr/>
            </p:nvSpPr>
            <p:spPr bwMode="auto">
              <a:xfrm>
                <a:off x="467961" y="149282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12" name="Lock" title="Icon of a padlock">
              <a:extLst>
                <a:ext uri="{FF2B5EF4-FFF2-40B4-BE49-F238E27FC236}">
                  <a16:creationId xmlns:a16="http://schemas.microsoft.com/office/drawing/2014/main" id="{ABADF743-2375-4CDD-8145-9AD3FA642E10}"/>
                </a:ext>
              </a:extLst>
            </p:cNvPr>
            <p:cNvSpPr>
              <a:spLocks noChangeAspect="1" noEditPoints="1"/>
            </p:cNvSpPr>
            <p:nvPr/>
          </p:nvSpPr>
          <p:spPr bwMode="auto">
            <a:xfrm>
              <a:off x="655374" y="1631251"/>
              <a:ext cx="243678" cy="34057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Perform actions on a device using Microsoft Defender for Endpoint</a:t>
            </a:r>
          </a:p>
        </p:txBody>
      </p:sp>
      <p:grpSp>
        <p:nvGrpSpPr>
          <p:cNvPr id="205" name="Group 204">
            <a:extLst>
              <a:ext uri="{FF2B5EF4-FFF2-40B4-BE49-F238E27FC236}">
                <a16:creationId xmlns:a16="http://schemas.microsoft.com/office/drawing/2014/main" id="{DFF2AD34-9A4B-436E-93E1-8A85B93C61A9}"/>
              </a:ext>
            </a:extLst>
          </p:cNvPr>
          <p:cNvGrpSpPr/>
          <p:nvPr/>
        </p:nvGrpSpPr>
        <p:grpSpPr>
          <a:xfrm>
            <a:off x="6229350" y="2287883"/>
            <a:ext cx="717140" cy="717242"/>
            <a:chOff x="418643" y="2287883"/>
            <a:chExt cx="717140" cy="717242"/>
          </a:xfrm>
        </p:grpSpPr>
        <p:grpSp>
          <p:nvGrpSpPr>
            <p:cNvPr id="206" name="Group 205">
              <a:extLst>
                <a:ext uri="{FF2B5EF4-FFF2-40B4-BE49-F238E27FC236}">
                  <a16:creationId xmlns:a16="http://schemas.microsoft.com/office/drawing/2014/main" id="{5BBB6930-EE71-4204-A0F6-C0F880A8B46D}"/>
                </a:ext>
              </a:extLst>
            </p:cNvPr>
            <p:cNvGrpSpPr/>
            <p:nvPr/>
          </p:nvGrpSpPr>
          <p:grpSpPr>
            <a:xfrm>
              <a:off x="418643" y="2287883"/>
              <a:ext cx="717140" cy="717242"/>
              <a:chOff x="418643" y="2287883"/>
              <a:chExt cx="717140" cy="717242"/>
            </a:xfrm>
          </p:grpSpPr>
          <p:sp>
            <p:nvSpPr>
              <p:cNvPr id="208" name="Freeform 5">
                <a:extLst>
                  <a:ext uri="{FF2B5EF4-FFF2-40B4-BE49-F238E27FC236}">
                    <a16:creationId xmlns:a16="http://schemas.microsoft.com/office/drawing/2014/main" id="{BA661680-C3F6-418F-B681-0780C02AC1A8}"/>
                  </a:ext>
                </a:extLst>
              </p:cNvPr>
              <p:cNvSpPr>
                <a:spLocks/>
              </p:cNvSpPr>
              <p:nvPr/>
            </p:nvSpPr>
            <p:spPr bwMode="auto">
              <a:xfrm>
                <a:off x="418643" y="2287883"/>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6">
                <a:extLst>
                  <a:ext uri="{FF2B5EF4-FFF2-40B4-BE49-F238E27FC236}">
                    <a16:creationId xmlns:a16="http://schemas.microsoft.com/office/drawing/2014/main" id="{7C62695B-82EC-40AD-8C54-ED515F22F2F9}"/>
                  </a:ext>
                </a:extLst>
              </p:cNvPr>
              <p:cNvSpPr>
                <a:spLocks noEditPoints="1"/>
              </p:cNvSpPr>
              <p:nvPr/>
            </p:nvSpPr>
            <p:spPr bwMode="auto">
              <a:xfrm>
                <a:off x="467961" y="233778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07" name="shield_3" title="Icon of a shield with an exclamation point inside">
              <a:extLst>
                <a:ext uri="{FF2B5EF4-FFF2-40B4-BE49-F238E27FC236}">
                  <a16:creationId xmlns:a16="http://schemas.microsoft.com/office/drawing/2014/main" id="{B983AE6C-8731-4958-8AEB-2B8986AD7273}"/>
                </a:ext>
              </a:extLst>
            </p:cNvPr>
            <p:cNvSpPr>
              <a:spLocks noChangeAspect="1" noEditPoints="1"/>
            </p:cNvSpPr>
            <p:nvPr/>
          </p:nvSpPr>
          <p:spPr bwMode="auto">
            <a:xfrm>
              <a:off x="611260" y="2478310"/>
              <a:ext cx="331906" cy="33638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Perform evidence and entities investigations using Microsoft Defender for Endpoint</a:t>
            </a:r>
          </a:p>
        </p:txBody>
      </p:sp>
      <p:grpSp>
        <p:nvGrpSpPr>
          <p:cNvPr id="215" name="Group 214">
            <a:extLst>
              <a:ext uri="{FF2B5EF4-FFF2-40B4-BE49-F238E27FC236}">
                <a16:creationId xmlns:a16="http://schemas.microsoft.com/office/drawing/2014/main" id="{DBD0E149-08E6-4FF4-806D-BF838864BE05}"/>
              </a:ext>
            </a:extLst>
          </p:cNvPr>
          <p:cNvGrpSpPr/>
          <p:nvPr/>
        </p:nvGrpSpPr>
        <p:grpSpPr>
          <a:xfrm>
            <a:off x="6229350" y="3134008"/>
            <a:ext cx="717140" cy="717242"/>
            <a:chOff x="418643" y="3134008"/>
            <a:chExt cx="717140" cy="717242"/>
          </a:xfrm>
        </p:grpSpPr>
        <p:grpSp>
          <p:nvGrpSpPr>
            <p:cNvPr id="216" name="Group 215">
              <a:extLst>
                <a:ext uri="{FF2B5EF4-FFF2-40B4-BE49-F238E27FC236}">
                  <a16:creationId xmlns:a16="http://schemas.microsoft.com/office/drawing/2014/main" id="{8A1EBA46-2CA0-4A64-B5D6-F2FD1698AADA}"/>
                </a:ext>
              </a:extLst>
            </p:cNvPr>
            <p:cNvGrpSpPr/>
            <p:nvPr/>
          </p:nvGrpSpPr>
          <p:grpSpPr>
            <a:xfrm>
              <a:off x="418643" y="3134008"/>
              <a:ext cx="717140" cy="717242"/>
              <a:chOff x="418643" y="3134008"/>
              <a:chExt cx="717140" cy="717242"/>
            </a:xfrm>
          </p:grpSpPr>
          <p:sp>
            <p:nvSpPr>
              <p:cNvPr id="218" name="Freeform 5">
                <a:extLst>
                  <a:ext uri="{FF2B5EF4-FFF2-40B4-BE49-F238E27FC236}">
                    <a16:creationId xmlns:a16="http://schemas.microsoft.com/office/drawing/2014/main" id="{F3AC8CE3-165A-4BAB-8DAC-44F4C2892400}"/>
                  </a:ext>
                </a:extLst>
              </p:cNvPr>
              <p:cNvSpPr>
                <a:spLocks/>
              </p:cNvSpPr>
              <p:nvPr/>
            </p:nvSpPr>
            <p:spPr bwMode="auto">
              <a:xfrm>
                <a:off x="418643" y="313400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6">
                <a:extLst>
                  <a:ext uri="{FF2B5EF4-FFF2-40B4-BE49-F238E27FC236}">
                    <a16:creationId xmlns:a16="http://schemas.microsoft.com/office/drawing/2014/main" id="{C20EDDE7-3042-439F-8CA0-2758125700F4}"/>
                  </a:ext>
                </a:extLst>
              </p:cNvPr>
              <p:cNvSpPr>
                <a:spLocks noEditPoints="1"/>
              </p:cNvSpPr>
              <p:nvPr/>
            </p:nvSpPr>
            <p:spPr bwMode="auto">
              <a:xfrm>
                <a:off x="467961" y="318507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17" name="safe" title="Icon of a locked safe">
              <a:extLst>
                <a:ext uri="{FF2B5EF4-FFF2-40B4-BE49-F238E27FC236}">
                  <a16:creationId xmlns:a16="http://schemas.microsoft.com/office/drawing/2014/main" id="{20D5CBDE-E9FB-421B-9496-892F09D9B99A}"/>
                </a:ext>
              </a:extLst>
            </p:cNvPr>
            <p:cNvSpPr>
              <a:spLocks noChangeAspect="1" noEditPoints="1"/>
            </p:cNvSpPr>
            <p:nvPr/>
          </p:nvSpPr>
          <p:spPr bwMode="auto">
            <a:xfrm>
              <a:off x="631805" y="3338513"/>
              <a:ext cx="290816" cy="30823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Configure and manage automation using Microsoft Defender for Endpoint</a:t>
            </a:r>
          </a:p>
        </p:txBody>
      </p:sp>
      <p:grpSp>
        <p:nvGrpSpPr>
          <p:cNvPr id="220" name="Group 219">
            <a:extLst>
              <a:ext uri="{FF2B5EF4-FFF2-40B4-BE49-F238E27FC236}">
                <a16:creationId xmlns:a16="http://schemas.microsoft.com/office/drawing/2014/main" id="{E1A4EB87-37D2-4CF5-A894-6B7C9476DDED}"/>
              </a:ext>
            </a:extLst>
          </p:cNvPr>
          <p:cNvGrpSpPr/>
          <p:nvPr/>
        </p:nvGrpSpPr>
        <p:grpSpPr>
          <a:xfrm>
            <a:off x="6229350" y="3980133"/>
            <a:ext cx="717140" cy="717242"/>
            <a:chOff x="418643" y="3980133"/>
            <a:chExt cx="717140" cy="717242"/>
          </a:xfrm>
        </p:grpSpPr>
        <p:grpSp>
          <p:nvGrpSpPr>
            <p:cNvPr id="221" name="Group 220">
              <a:extLst>
                <a:ext uri="{FF2B5EF4-FFF2-40B4-BE49-F238E27FC236}">
                  <a16:creationId xmlns:a16="http://schemas.microsoft.com/office/drawing/2014/main" id="{C2493A64-707E-4F5E-B4E6-4994EB0E35F1}"/>
                </a:ext>
              </a:extLst>
            </p:cNvPr>
            <p:cNvGrpSpPr/>
            <p:nvPr/>
          </p:nvGrpSpPr>
          <p:grpSpPr>
            <a:xfrm>
              <a:off x="418643" y="3980133"/>
              <a:ext cx="717140" cy="717242"/>
              <a:chOff x="418643" y="3980133"/>
              <a:chExt cx="717140" cy="717242"/>
            </a:xfrm>
          </p:grpSpPr>
          <p:sp>
            <p:nvSpPr>
              <p:cNvPr id="223" name="Freeform 5">
                <a:extLst>
                  <a:ext uri="{FF2B5EF4-FFF2-40B4-BE49-F238E27FC236}">
                    <a16:creationId xmlns:a16="http://schemas.microsoft.com/office/drawing/2014/main" id="{34AFD725-F7B2-45E6-82CF-9DD078F1F44F}"/>
                  </a:ext>
                </a:extLst>
              </p:cNvPr>
              <p:cNvSpPr>
                <a:spLocks/>
              </p:cNvSpPr>
              <p:nvPr/>
            </p:nvSpPr>
            <p:spPr bwMode="auto">
              <a:xfrm>
                <a:off x="418643" y="3980133"/>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6">
                <a:extLst>
                  <a:ext uri="{FF2B5EF4-FFF2-40B4-BE49-F238E27FC236}">
                    <a16:creationId xmlns:a16="http://schemas.microsoft.com/office/drawing/2014/main" id="{8A83049F-BD7B-466D-9BEF-D7D23C0135FD}"/>
                  </a:ext>
                </a:extLst>
              </p:cNvPr>
              <p:cNvSpPr>
                <a:spLocks noEditPoints="1"/>
              </p:cNvSpPr>
              <p:nvPr/>
            </p:nvSpPr>
            <p:spPr bwMode="auto">
              <a:xfrm>
                <a:off x="467961" y="403119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22" name="key" title="Icon of a key">
              <a:extLst>
                <a:ext uri="{FF2B5EF4-FFF2-40B4-BE49-F238E27FC236}">
                  <a16:creationId xmlns:a16="http://schemas.microsoft.com/office/drawing/2014/main" id="{28F5C64C-B6D5-410E-A9E6-6C241BC855CF}"/>
                </a:ext>
              </a:extLst>
            </p:cNvPr>
            <p:cNvSpPr>
              <a:spLocks noChangeAspect="1" noEditPoints="1"/>
            </p:cNvSpPr>
            <p:nvPr/>
          </p:nvSpPr>
          <p:spPr bwMode="auto">
            <a:xfrm>
              <a:off x="637041" y="4199300"/>
              <a:ext cx="280346" cy="2789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dirty="0"/>
              <a:t>Configure for alerts and detections in Microsoft Defender for Endpoint</a:t>
            </a:r>
          </a:p>
        </p:txBody>
      </p:sp>
      <p:grpSp>
        <p:nvGrpSpPr>
          <p:cNvPr id="225" name="Group 224">
            <a:extLst>
              <a:ext uri="{FF2B5EF4-FFF2-40B4-BE49-F238E27FC236}">
                <a16:creationId xmlns:a16="http://schemas.microsoft.com/office/drawing/2014/main" id="{9AA58FA8-B98E-404C-BF3E-875F3286AFB3}"/>
              </a:ext>
            </a:extLst>
          </p:cNvPr>
          <p:cNvGrpSpPr/>
          <p:nvPr/>
        </p:nvGrpSpPr>
        <p:grpSpPr>
          <a:xfrm>
            <a:off x="6229350" y="4826259"/>
            <a:ext cx="717140" cy="717242"/>
            <a:chOff x="418643" y="4826259"/>
            <a:chExt cx="717140" cy="717242"/>
          </a:xfrm>
        </p:grpSpPr>
        <p:grpSp>
          <p:nvGrpSpPr>
            <p:cNvPr id="226" name="Group 225">
              <a:extLst>
                <a:ext uri="{FF2B5EF4-FFF2-40B4-BE49-F238E27FC236}">
                  <a16:creationId xmlns:a16="http://schemas.microsoft.com/office/drawing/2014/main" id="{4002AE59-75AF-409D-9780-53F81702AEA3}"/>
                </a:ext>
              </a:extLst>
            </p:cNvPr>
            <p:cNvGrpSpPr/>
            <p:nvPr/>
          </p:nvGrpSpPr>
          <p:grpSpPr>
            <a:xfrm>
              <a:off x="418643" y="4826259"/>
              <a:ext cx="717140" cy="717242"/>
              <a:chOff x="418643" y="4826259"/>
              <a:chExt cx="717140" cy="717242"/>
            </a:xfrm>
          </p:grpSpPr>
          <p:sp>
            <p:nvSpPr>
              <p:cNvPr id="228" name="Freeform 5">
                <a:extLst>
                  <a:ext uri="{FF2B5EF4-FFF2-40B4-BE49-F238E27FC236}">
                    <a16:creationId xmlns:a16="http://schemas.microsoft.com/office/drawing/2014/main" id="{56919CA7-DFDB-48D2-BA18-8B6B7588D54C}"/>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9" name="Freeform 6">
                <a:extLst>
                  <a:ext uri="{FF2B5EF4-FFF2-40B4-BE49-F238E27FC236}">
                    <a16:creationId xmlns:a16="http://schemas.microsoft.com/office/drawing/2014/main" id="{2AC01C4F-525D-4F55-B995-D2FED621CB6A}"/>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27" name="document_6" title="Icon of a document with a padlock in the lower right corner">
              <a:extLst>
                <a:ext uri="{FF2B5EF4-FFF2-40B4-BE49-F238E27FC236}">
                  <a16:creationId xmlns:a16="http://schemas.microsoft.com/office/drawing/2014/main" id="{6A523281-751E-4E23-928D-0AD29203DC7E}"/>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1">
            <a:extLst>
              <a:ext uri="{FF2B5EF4-FFF2-40B4-BE49-F238E27FC236}">
                <a16:creationId xmlns:a16="http://schemas.microsoft.com/office/drawing/2014/main" id="{BDB411B7-BFF9-4333-BE25-005B2EE2FA8D}"/>
              </a:ext>
            </a:extLst>
          </p:cNvPr>
          <p:cNvSpPr>
            <a:spLocks noGrp="1"/>
          </p:cNvSpPr>
          <p:nvPr>
            <p:ph type="body" sz="quarter" idx="35"/>
          </p:nvPr>
        </p:nvSpPr>
        <p:spPr/>
        <p:txBody>
          <a:bodyPr/>
          <a:lstStyle/>
          <a:p>
            <a:pPr lvl="1"/>
            <a:r>
              <a:rPr lang="en-US" dirty="0"/>
              <a:t>Utilize Threat and Vulnerability Management in Microsoft Defender for Endpoint</a:t>
            </a:r>
          </a:p>
        </p:txBody>
      </p:sp>
      <p:grpSp>
        <p:nvGrpSpPr>
          <p:cNvPr id="15" name="Group 14">
            <a:extLst>
              <a:ext uri="{FF2B5EF4-FFF2-40B4-BE49-F238E27FC236}">
                <a16:creationId xmlns:a16="http://schemas.microsoft.com/office/drawing/2014/main" id="{40D9C075-E44C-4B48-911C-ED8B029F721B}"/>
              </a:ext>
            </a:extLst>
          </p:cNvPr>
          <p:cNvGrpSpPr/>
          <p:nvPr/>
        </p:nvGrpSpPr>
        <p:grpSpPr>
          <a:xfrm>
            <a:off x="418643" y="2287883"/>
            <a:ext cx="717140" cy="717242"/>
            <a:chOff x="418643" y="2287883"/>
            <a:chExt cx="717140" cy="717242"/>
          </a:xfrm>
        </p:grpSpPr>
        <p:grpSp>
          <p:nvGrpSpPr>
            <p:cNvPr id="14" name="Group 13">
              <a:extLst>
                <a:ext uri="{FF2B5EF4-FFF2-40B4-BE49-F238E27FC236}">
                  <a16:creationId xmlns:a16="http://schemas.microsoft.com/office/drawing/2014/main" id="{5DC0B9B6-E975-4177-847A-1892FF8CC113}"/>
                </a:ext>
              </a:extLst>
            </p:cNvPr>
            <p:cNvGrpSpPr/>
            <p:nvPr/>
          </p:nvGrpSpPr>
          <p:grpSpPr>
            <a:xfrm>
              <a:off x="418643" y="2287883"/>
              <a:ext cx="717140" cy="717242"/>
              <a:chOff x="418643" y="2287883"/>
              <a:chExt cx="717140" cy="717242"/>
            </a:xfrm>
          </p:grpSpPr>
          <p:sp>
            <p:nvSpPr>
              <p:cNvPr id="444" name="Freeform 5">
                <a:extLst>
                  <a:ext uri="{FF2B5EF4-FFF2-40B4-BE49-F238E27FC236}">
                    <a16:creationId xmlns:a16="http://schemas.microsoft.com/office/drawing/2014/main" id="{0952D2D1-E1F5-40C1-9CB9-1094FC751546}"/>
                  </a:ext>
                </a:extLst>
              </p:cNvPr>
              <p:cNvSpPr>
                <a:spLocks/>
              </p:cNvSpPr>
              <p:nvPr/>
            </p:nvSpPr>
            <p:spPr bwMode="auto">
              <a:xfrm>
                <a:off x="418643" y="2287883"/>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45" name="Freeform 6">
                <a:extLst>
                  <a:ext uri="{FF2B5EF4-FFF2-40B4-BE49-F238E27FC236}">
                    <a16:creationId xmlns:a16="http://schemas.microsoft.com/office/drawing/2014/main" id="{5EED13B1-E5DD-464E-9D55-EEEB17EE72B4}"/>
                  </a:ext>
                </a:extLst>
              </p:cNvPr>
              <p:cNvSpPr>
                <a:spLocks noEditPoints="1"/>
              </p:cNvSpPr>
              <p:nvPr/>
            </p:nvSpPr>
            <p:spPr bwMode="auto">
              <a:xfrm>
                <a:off x="467961" y="233778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0" name="shield_3" title="Icon of a shield with an exclamation point inside">
              <a:extLst>
                <a:ext uri="{FF2B5EF4-FFF2-40B4-BE49-F238E27FC236}">
                  <a16:creationId xmlns:a16="http://schemas.microsoft.com/office/drawing/2014/main" id="{B31A8724-9904-40A5-AB52-1A3134E8B6E3}"/>
                </a:ext>
              </a:extLst>
            </p:cNvPr>
            <p:cNvSpPr>
              <a:spLocks noChangeAspect="1" noEditPoints="1"/>
            </p:cNvSpPr>
            <p:nvPr/>
          </p:nvSpPr>
          <p:spPr bwMode="auto">
            <a:xfrm>
              <a:off x="611260" y="2478310"/>
              <a:ext cx="331906" cy="33638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D63CD0B0-4712-4A24-964A-D130E506D51A}"/>
              </a:ext>
            </a:extLst>
          </p:cNvPr>
          <p:cNvGrpSpPr/>
          <p:nvPr/>
        </p:nvGrpSpPr>
        <p:grpSpPr>
          <a:xfrm>
            <a:off x="418643" y="1441758"/>
            <a:ext cx="717140" cy="717242"/>
            <a:chOff x="418643" y="1441758"/>
            <a:chExt cx="717140" cy="717242"/>
          </a:xfrm>
        </p:grpSpPr>
        <p:grpSp>
          <p:nvGrpSpPr>
            <p:cNvPr id="7" name="Group 6">
              <a:extLst>
                <a:ext uri="{FF2B5EF4-FFF2-40B4-BE49-F238E27FC236}">
                  <a16:creationId xmlns:a16="http://schemas.microsoft.com/office/drawing/2014/main" id="{ECE251AD-1C50-45F9-9174-247BAF9DFC9E}"/>
                </a:ext>
              </a:extLst>
            </p:cNvPr>
            <p:cNvGrpSpPr/>
            <p:nvPr/>
          </p:nvGrpSpPr>
          <p:grpSpPr>
            <a:xfrm>
              <a:off x="418643" y="1441758"/>
              <a:ext cx="717140" cy="717242"/>
              <a:chOff x="418643" y="1441758"/>
              <a:chExt cx="717140" cy="717242"/>
            </a:xfrm>
          </p:grpSpPr>
          <p:sp>
            <p:nvSpPr>
              <p:cNvPr id="437" name="Freeform 5">
                <a:extLst>
                  <a:ext uri="{FF2B5EF4-FFF2-40B4-BE49-F238E27FC236}">
                    <a16:creationId xmlns:a16="http://schemas.microsoft.com/office/drawing/2014/main" id="{62DF44AF-1A0C-4B66-B6D6-EF98C8C6F9B2}"/>
                  </a:ext>
                </a:extLst>
              </p:cNvPr>
              <p:cNvSpPr>
                <a:spLocks/>
              </p:cNvSpPr>
              <p:nvPr/>
            </p:nvSpPr>
            <p:spPr bwMode="auto">
              <a:xfrm>
                <a:off x="418643" y="144175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8" name="Freeform 6">
                <a:extLst>
                  <a:ext uri="{FF2B5EF4-FFF2-40B4-BE49-F238E27FC236}">
                    <a16:creationId xmlns:a16="http://schemas.microsoft.com/office/drawing/2014/main" id="{9CDBFDD5-398A-4CB1-B92E-B4D024B3A4E5}"/>
                  </a:ext>
                </a:extLst>
              </p:cNvPr>
              <p:cNvSpPr>
                <a:spLocks noEditPoints="1"/>
              </p:cNvSpPr>
              <p:nvPr/>
            </p:nvSpPr>
            <p:spPr bwMode="auto">
              <a:xfrm>
                <a:off x="467961" y="149282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1" name="Lock" title="Icon of a padlock">
              <a:extLst>
                <a:ext uri="{FF2B5EF4-FFF2-40B4-BE49-F238E27FC236}">
                  <a16:creationId xmlns:a16="http://schemas.microsoft.com/office/drawing/2014/main" id="{349A8EB4-FAD5-4349-BF5B-20E49C965778}"/>
                </a:ext>
              </a:extLst>
            </p:cNvPr>
            <p:cNvSpPr>
              <a:spLocks noChangeAspect="1" noEditPoints="1"/>
            </p:cNvSpPr>
            <p:nvPr/>
          </p:nvSpPr>
          <p:spPr bwMode="auto">
            <a:xfrm>
              <a:off x="655374" y="1631251"/>
              <a:ext cx="243678" cy="34057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580EDF34-582D-4E0C-B054-487D23B16613}"/>
              </a:ext>
            </a:extLst>
          </p:cNvPr>
          <p:cNvGrpSpPr/>
          <p:nvPr/>
        </p:nvGrpSpPr>
        <p:grpSpPr>
          <a:xfrm>
            <a:off x="418643" y="3134008"/>
            <a:ext cx="717140" cy="717242"/>
            <a:chOff x="418643" y="3134008"/>
            <a:chExt cx="717140" cy="717242"/>
          </a:xfrm>
        </p:grpSpPr>
        <p:grpSp>
          <p:nvGrpSpPr>
            <p:cNvPr id="16" name="Group 15">
              <a:extLst>
                <a:ext uri="{FF2B5EF4-FFF2-40B4-BE49-F238E27FC236}">
                  <a16:creationId xmlns:a16="http://schemas.microsoft.com/office/drawing/2014/main" id="{572F04AF-9EAA-4873-8A67-4690FE56A71C}"/>
                </a:ext>
              </a:extLst>
            </p:cNvPr>
            <p:cNvGrpSpPr/>
            <p:nvPr/>
          </p:nvGrpSpPr>
          <p:grpSpPr>
            <a:xfrm>
              <a:off x="418643" y="3134008"/>
              <a:ext cx="717140" cy="717242"/>
              <a:chOff x="418643" y="3134008"/>
              <a:chExt cx="717140" cy="717242"/>
            </a:xfrm>
          </p:grpSpPr>
          <p:sp>
            <p:nvSpPr>
              <p:cNvPr id="462" name="Freeform 5">
                <a:extLst>
                  <a:ext uri="{FF2B5EF4-FFF2-40B4-BE49-F238E27FC236}">
                    <a16:creationId xmlns:a16="http://schemas.microsoft.com/office/drawing/2014/main" id="{888F553F-7725-480F-8A81-67806B6E1C1D}"/>
                  </a:ext>
                </a:extLst>
              </p:cNvPr>
              <p:cNvSpPr>
                <a:spLocks/>
              </p:cNvSpPr>
              <p:nvPr/>
            </p:nvSpPr>
            <p:spPr bwMode="auto">
              <a:xfrm>
                <a:off x="418643" y="313400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63" name="Freeform 6">
                <a:extLst>
                  <a:ext uri="{FF2B5EF4-FFF2-40B4-BE49-F238E27FC236}">
                    <a16:creationId xmlns:a16="http://schemas.microsoft.com/office/drawing/2014/main" id="{5ACB146D-E90A-4B02-A04C-3C75A55BBE6E}"/>
                  </a:ext>
                </a:extLst>
              </p:cNvPr>
              <p:cNvSpPr>
                <a:spLocks noEditPoints="1"/>
              </p:cNvSpPr>
              <p:nvPr/>
            </p:nvSpPr>
            <p:spPr bwMode="auto">
              <a:xfrm>
                <a:off x="467961" y="318507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2" name="safe" title="Icon of a locked safe">
              <a:extLst>
                <a:ext uri="{FF2B5EF4-FFF2-40B4-BE49-F238E27FC236}">
                  <a16:creationId xmlns:a16="http://schemas.microsoft.com/office/drawing/2014/main" id="{591C2B50-7363-4007-9B2D-FD651C9B7FC9}"/>
                </a:ext>
              </a:extLst>
            </p:cNvPr>
            <p:cNvSpPr>
              <a:spLocks noChangeAspect="1" noEditPoints="1"/>
            </p:cNvSpPr>
            <p:nvPr/>
          </p:nvSpPr>
          <p:spPr bwMode="auto">
            <a:xfrm>
              <a:off x="631805" y="3338513"/>
              <a:ext cx="290816" cy="30823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94FED0FD-2205-4411-A078-D548C227DC70}"/>
              </a:ext>
            </a:extLst>
          </p:cNvPr>
          <p:cNvGrpSpPr/>
          <p:nvPr/>
        </p:nvGrpSpPr>
        <p:grpSpPr>
          <a:xfrm>
            <a:off x="418643" y="3980133"/>
            <a:ext cx="717140" cy="717242"/>
            <a:chOff x="418643" y="3980133"/>
            <a:chExt cx="717140" cy="717242"/>
          </a:xfrm>
        </p:grpSpPr>
        <p:grpSp>
          <p:nvGrpSpPr>
            <p:cNvPr id="19" name="Group 18">
              <a:extLst>
                <a:ext uri="{FF2B5EF4-FFF2-40B4-BE49-F238E27FC236}">
                  <a16:creationId xmlns:a16="http://schemas.microsoft.com/office/drawing/2014/main" id="{BB075090-0B08-446C-AE90-A06B9F4ABC28}"/>
                </a:ext>
              </a:extLst>
            </p:cNvPr>
            <p:cNvGrpSpPr/>
            <p:nvPr/>
          </p:nvGrpSpPr>
          <p:grpSpPr>
            <a:xfrm>
              <a:off x="418643" y="3980133"/>
              <a:ext cx="717140" cy="717242"/>
              <a:chOff x="418643" y="3980133"/>
              <a:chExt cx="717140" cy="717242"/>
            </a:xfrm>
          </p:grpSpPr>
          <p:sp>
            <p:nvSpPr>
              <p:cNvPr id="479" name="Freeform 5">
                <a:extLst>
                  <a:ext uri="{FF2B5EF4-FFF2-40B4-BE49-F238E27FC236}">
                    <a16:creationId xmlns:a16="http://schemas.microsoft.com/office/drawing/2014/main" id="{A4703758-132D-40D8-BC75-876B4F27A079}"/>
                  </a:ext>
                </a:extLst>
              </p:cNvPr>
              <p:cNvSpPr>
                <a:spLocks/>
              </p:cNvSpPr>
              <p:nvPr/>
            </p:nvSpPr>
            <p:spPr bwMode="auto">
              <a:xfrm>
                <a:off x="418643" y="3980133"/>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0" name="Freeform 6">
                <a:extLst>
                  <a:ext uri="{FF2B5EF4-FFF2-40B4-BE49-F238E27FC236}">
                    <a16:creationId xmlns:a16="http://schemas.microsoft.com/office/drawing/2014/main" id="{22856682-E9F0-4805-B656-1CF1B5DE306A}"/>
                  </a:ext>
                </a:extLst>
              </p:cNvPr>
              <p:cNvSpPr>
                <a:spLocks noEditPoints="1"/>
              </p:cNvSpPr>
              <p:nvPr/>
            </p:nvSpPr>
            <p:spPr bwMode="auto">
              <a:xfrm>
                <a:off x="467961" y="403119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3" name="key" title="Icon of a key">
              <a:extLst>
                <a:ext uri="{FF2B5EF4-FFF2-40B4-BE49-F238E27FC236}">
                  <a16:creationId xmlns:a16="http://schemas.microsoft.com/office/drawing/2014/main" id="{42435AAD-319F-4B07-8C72-37D3B078E21B}"/>
                </a:ext>
              </a:extLst>
            </p:cNvPr>
            <p:cNvSpPr>
              <a:spLocks noChangeAspect="1" noEditPoints="1"/>
            </p:cNvSpPr>
            <p:nvPr/>
          </p:nvSpPr>
          <p:spPr bwMode="auto">
            <a:xfrm>
              <a:off x="637041" y="4199300"/>
              <a:ext cx="280346" cy="2789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7E579DAA-096C-4B6F-9E88-3B9109A1551B}"/>
              </a:ext>
            </a:extLst>
          </p:cNvPr>
          <p:cNvGrpSpPr/>
          <p:nvPr/>
        </p:nvGrpSpPr>
        <p:grpSpPr>
          <a:xfrm>
            <a:off x="418643" y="4826259"/>
            <a:ext cx="717140" cy="717242"/>
            <a:chOff x="418643" y="4826259"/>
            <a:chExt cx="717140" cy="717242"/>
          </a:xfrm>
        </p:grpSpPr>
        <p:grpSp>
          <p:nvGrpSpPr>
            <p:cNvPr id="21" name="Group 20">
              <a:extLst>
                <a:ext uri="{FF2B5EF4-FFF2-40B4-BE49-F238E27FC236}">
                  <a16:creationId xmlns:a16="http://schemas.microsoft.com/office/drawing/2014/main" id="{AD2D159B-DB17-46A1-82F6-CB74EDD9D311}"/>
                </a:ext>
              </a:extLst>
            </p:cNvPr>
            <p:cNvGrpSpPr/>
            <p:nvPr/>
          </p:nvGrpSpPr>
          <p:grpSpPr>
            <a:xfrm>
              <a:off x="418643" y="4826259"/>
              <a:ext cx="717140" cy="717242"/>
              <a:chOff x="418643" y="4826259"/>
              <a:chExt cx="717140" cy="717242"/>
            </a:xfrm>
          </p:grpSpPr>
          <p:sp>
            <p:nvSpPr>
              <p:cNvPr id="494" name="Freeform 5">
                <a:extLst>
                  <a:ext uri="{FF2B5EF4-FFF2-40B4-BE49-F238E27FC236}">
                    <a16:creationId xmlns:a16="http://schemas.microsoft.com/office/drawing/2014/main" id="{FB419442-E6E4-414B-8372-EE8657DFE447}"/>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95" name="Freeform 6">
                <a:extLst>
                  <a:ext uri="{FF2B5EF4-FFF2-40B4-BE49-F238E27FC236}">
                    <a16:creationId xmlns:a16="http://schemas.microsoft.com/office/drawing/2014/main" id="{39AAC0A3-E2DF-4066-9E38-235B2F7F896B}"/>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4" name="document_6" title="Icon of a document with a padlock in the lower right corner">
              <a:extLst>
                <a:ext uri="{FF2B5EF4-FFF2-40B4-BE49-F238E27FC236}">
                  <a16:creationId xmlns:a16="http://schemas.microsoft.com/office/drawing/2014/main" id="{E2188FD3-01D2-4667-B45E-4E3A131D930E}"/>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361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Perform advanced hunting</a:t>
            </a:r>
          </a:p>
        </p:txBody>
      </p:sp>
      <p:sp>
        <p:nvSpPr>
          <p:cNvPr id="10" name="Text Placeholder 9">
            <a:extLst>
              <a:ext uri="{FF2B5EF4-FFF2-40B4-BE49-F238E27FC236}">
                <a16:creationId xmlns:a16="http://schemas.microsoft.com/office/drawing/2014/main" id="{E2179802-A4CF-4D09-AE4F-3D6AA1679814}"/>
              </a:ext>
            </a:extLst>
          </p:cNvPr>
          <p:cNvSpPr>
            <a:spLocks noGrp="1"/>
          </p:cNvSpPr>
          <p:nvPr>
            <p:ph type="body" sz="quarter" idx="18"/>
          </p:nvPr>
        </p:nvSpPr>
        <p:spPr>
          <a:xfrm>
            <a:off x="418643" y="1074766"/>
            <a:ext cx="11341267" cy="923330"/>
          </a:xfrm>
        </p:spPr>
        <p:txBody>
          <a:bodyPr/>
          <a:lstStyle/>
          <a:p>
            <a:pPr>
              <a:spcBef>
                <a:spcPts val="882"/>
              </a:spcBef>
            </a:pPr>
            <a:r>
              <a:rPr lang="en-US" spc="0" dirty="0">
                <a:solidFill>
                  <a:schemeClr val="tx1"/>
                </a:solidFill>
                <a:latin typeface="+mn-lt"/>
              </a:rPr>
              <a:t>Advanced hunting is a query-based threat-hunting tool that lets you explore up to 30 days of raw data. You can proactively inspect events in your network to locate threat indicators and entities. The flexible access to data enables unconstrained hunting for both known and potential threats.</a:t>
            </a:r>
          </a:p>
        </p:txBody>
      </p:sp>
      <p:grpSp>
        <p:nvGrpSpPr>
          <p:cNvPr id="65" name="Group 64">
            <a:extLst>
              <a:ext uri="{FF2B5EF4-FFF2-40B4-BE49-F238E27FC236}">
                <a16:creationId xmlns:a16="http://schemas.microsoft.com/office/drawing/2014/main" id="{89CFFBD7-107B-4C99-A74D-E3F30F5748C6}"/>
              </a:ext>
            </a:extLst>
          </p:cNvPr>
          <p:cNvGrpSpPr/>
          <p:nvPr/>
        </p:nvGrpSpPr>
        <p:grpSpPr>
          <a:xfrm>
            <a:off x="418643" y="2203734"/>
            <a:ext cx="717140" cy="717242"/>
            <a:chOff x="418643" y="1487929"/>
            <a:chExt cx="717140" cy="717242"/>
          </a:xfrm>
        </p:grpSpPr>
        <p:grpSp>
          <p:nvGrpSpPr>
            <p:cNvPr id="66" name="Group 65">
              <a:extLst>
                <a:ext uri="{FF2B5EF4-FFF2-40B4-BE49-F238E27FC236}">
                  <a16:creationId xmlns:a16="http://schemas.microsoft.com/office/drawing/2014/main" id="{9D1A19AB-51DA-4268-A4D8-43825EE81931}"/>
                </a:ext>
              </a:extLst>
            </p:cNvPr>
            <p:cNvGrpSpPr/>
            <p:nvPr/>
          </p:nvGrpSpPr>
          <p:grpSpPr>
            <a:xfrm>
              <a:off x="418643" y="1487929"/>
              <a:ext cx="717140" cy="717242"/>
              <a:chOff x="418643" y="1487929"/>
              <a:chExt cx="717140" cy="717242"/>
            </a:xfrm>
          </p:grpSpPr>
          <p:sp>
            <p:nvSpPr>
              <p:cNvPr id="68" name="Freeform 5">
                <a:extLst>
                  <a:ext uri="{FF2B5EF4-FFF2-40B4-BE49-F238E27FC236}">
                    <a16:creationId xmlns:a16="http://schemas.microsoft.com/office/drawing/2014/main" id="{C4931A44-C3AA-4D8A-8206-3F4068A5FD69}"/>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818F43DF-BB1F-4DD5-ADD0-00DA1083784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D764F747-35D7-46AE-98E1-C60D6A1F2594}"/>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a:xfrm>
            <a:off x="1389459" y="2233171"/>
            <a:ext cx="10383899" cy="658368"/>
          </a:xfrm>
        </p:spPr>
        <p:txBody>
          <a:bodyPr/>
          <a:lstStyle/>
          <a:p>
            <a:pPr lvl="1"/>
            <a:r>
              <a:rPr lang="en-US" dirty="0"/>
              <a:t>Perform root cause analysis</a:t>
            </a:r>
          </a:p>
        </p:txBody>
      </p:sp>
      <p:grpSp>
        <p:nvGrpSpPr>
          <p:cNvPr id="70" name="Group 69">
            <a:extLst>
              <a:ext uri="{FF2B5EF4-FFF2-40B4-BE49-F238E27FC236}">
                <a16:creationId xmlns:a16="http://schemas.microsoft.com/office/drawing/2014/main" id="{9B8B13B2-0308-4284-807E-3C6557736DAA}"/>
              </a:ext>
            </a:extLst>
          </p:cNvPr>
          <p:cNvGrpSpPr/>
          <p:nvPr/>
        </p:nvGrpSpPr>
        <p:grpSpPr>
          <a:xfrm>
            <a:off x="418643" y="3150153"/>
            <a:ext cx="717140" cy="717242"/>
            <a:chOff x="418643" y="2533089"/>
            <a:chExt cx="717140" cy="717242"/>
          </a:xfrm>
        </p:grpSpPr>
        <p:grpSp>
          <p:nvGrpSpPr>
            <p:cNvPr id="71" name="Group 70">
              <a:extLst>
                <a:ext uri="{FF2B5EF4-FFF2-40B4-BE49-F238E27FC236}">
                  <a16:creationId xmlns:a16="http://schemas.microsoft.com/office/drawing/2014/main" id="{BB9AEAB2-4564-4E93-8380-A497D9BBEDAC}"/>
                </a:ext>
              </a:extLst>
            </p:cNvPr>
            <p:cNvGrpSpPr/>
            <p:nvPr/>
          </p:nvGrpSpPr>
          <p:grpSpPr>
            <a:xfrm>
              <a:off x="418643" y="2533089"/>
              <a:ext cx="717140" cy="717242"/>
              <a:chOff x="418643" y="2533089"/>
              <a:chExt cx="717140" cy="717242"/>
            </a:xfrm>
          </p:grpSpPr>
          <p:sp>
            <p:nvSpPr>
              <p:cNvPr id="73" name="Freeform 5">
                <a:extLst>
                  <a:ext uri="{FF2B5EF4-FFF2-40B4-BE49-F238E27FC236}">
                    <a16:creationId xmlns:a16="http://schemas.microsoft.com/office/drawing/2014/main" id="{D7D2B6CF-12D9-4BBB-AB1A-0E60CA50880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6975DD78-DD78-4CAA-A053-D1C0D028F6E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hield_3" title="Icon of a shield with an exclamation point inside">
              <a:extLst>
                <a:ext uri="{FF2B5EF4-FFF2-40B4-BE49-F238E27FC236}">
                  <a16:creationId xmlns:a16="http://schemas.microsoft.com/office/drawing/2014/main" id="{2FEE118B-05EF-4117-A5A6-D9D09A5D843B}"/>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a:xfrm>
            <a:off x="1389459" y="3179899"/>
            <a:ext cx="10383899" cy="658368"/>
          </a:xfrm>
        </p:spPr>
        <p:txBody>
          <a:bodyPr/>
          <a:lstStyle/>
          <a:p>
            <a:pPr lvl="1"/>
            <a:r>
              <a:rPr lang="en-US" dirty="0"/>
              <a:t>Create custom detections</a:t>
            </a:r>
          </a:p>
        </p:txBody>
      </p:sp>
    </p:spTree>
    <p:extLst>
      <p:ext uri="{BB962C8B-B14F-4D97-AF65-F5344CB8AC3E}">
        <p14:creationId xmlns:p14="http://schemas.microsoft.com/office/powerpoint/2010/main" val="325491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Consult Microsoft threat experts</a:t>
            </a:r>
          </a:p>
        </p:txBody>
      </p:sp>
      <p:sp>
        <p:nvSpPr>
          <p:cNvPr id="33" name="Freeform 5">
            <a:extLst>
              <a:ext uri="{FF2B5EF4-FFF2-40B4-BE49-F238E27FC236}">
                <a16:creationId xmlns:a16="http://schemas.microsoft.com/office/drawing/2014/main" id="{B347C2F9-1C68-4C51-8D2D-1709B56B9480}"/>
              </a:ext>
            </a:extLst>
          </p:cNvPr>
          <p:cNvSpPr>
            <a:spLocks/>
          </p:cNvSpPr>
          <p:nvPr/>
        </p:nvSpPr>
        <p:spPr bwMode="auto">
          <a:xfrm>
            <a:off x="418643" y="1456896"/>
            <a:ext cx="896425" cy="896425"/>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 name="Text Placeholder 5"/>
          <p:cNvSpPr>
            <a:spLocks noGrp="1"/>
          </p:cNvSpPr>
          <p:nvPr>
            <p:ph type="body" sz="quarter" idx="11"/>
          </p:nvPr>
        </p:nvSpPr>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sz="2000" dirty="0">
                <a:latin typeface="+mn-lt"/>
              </a:rPr>
              <a:t>Microsoft Threat Experts is a managed threat hunting service that provides Security Operation Centers (SOCs) with expert level monitoring and analysis to ensure critical threats in their unique environments are not missed.</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32090" y="3517900"/>
            <a:ext cx="5435768" cy="825500"/>
          </a:xfrm>
          <a:ln>
            <a:solidFill>
              <a:schemeClr val="accent1"/>
            </a:solidFill>
          </a:ln>
        </p:spPr>
        <p:txBody>
          <a:bodyPr/>
          <a:lstStyle/>
          <a:p>
            <a:r>
              <a:rPr lang="en-US" dirty="0"/>
              <a:t>Targeted attack notification</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337590" y="3517900"/>
            <a:ext cx="5435768" cy="825500"/>
          </a:xfrm>
          <a:ln>
            <a:solidFill>
              <a:schemeClr val="accent1"/>
            </a:solidFill>
          </a:ln>
        </p:spPr>
        <p:txBody>
          <a:bodyPr/>
          <a:lstStyle/>
          <a:p>
            <a:r>
              <a:rPr lang="en-US" dirty="0"/>
              <a:t>Collaborate with experts, on demand</a:t>
            </a:r>
          </a:p>
        </p:txBody>
      </p:sp>
      <p:grpSp>
        <p:nvGrpSpPr>
          <p:cNvPr id="5" name="Group 4">
            <a:extLst>
              <a:ext uri="{FF2B5EF4-FFF2-40B4-BE49-F238E27FC236}">
                <a16:creationId xmlns:a16="http://schemas.microsoft.com/office/drawing/2014/main" id="{BD7E2C20-D5A6-4E9E-A433-A7D904C32749}"/>
              </a:ext>
            </a:extLst>
          </p:cNvPr>
          <p:cNvGrpSpPr/>
          <p:nvPr/>
        </p:nvGrpSpPr>
        <p:grpSpPr>
          <a:xfrm>
            <a:off x="418643" y="1456896"/>
            <a:ext cx="896425" cy="896425"/>
            <a:chOff x="418643" y="1456896"/>
            <a:chExt cx="896425" cy="896425"/>
          </a:xfrm>
        </p:grpSpPr>
        <p:grpSp>
          <p:nvGrpSpPr>
            <p:cNvPr id="4" name="Group 3">
              <a:extLst>
                <a:ext uri="{FF2B5EF4-FFF2-40B4-BE49-F238E27FC236}">
                  <a16:creationId xmlns:a16="http://schemas.microsoft.com/office/drawing/2014/main" id="{57F9C6A2-9EDD-4EEC-A581-74F84924DAD0}"/>
                </a:ext>
              </a:extLst>
            </p:cNvPr>
            <p:cNvGrpSpPr/>
            <p:nvPr/>
          </p:nvGrpSpPr>
          <p:grpSpPr>
            <a:xfrm>
              <a:off x="418643" y="1456896"/>
              <a:ext cx="896425" cy="896425"/>
              <a:chOff x="418643" y="1456896"/>
              <a:chExt cx="896425" cy="896425"/>
            </a:xfrm>
          </p:grpSpPr>
          <p:sp>
            <p:nvSpPr>
              <p:cNvPr id="32" name="AutoShape 3">
                <a:extLst>
                  <a:ext uri="{FF2B5EF4-FFF2-40B4-BE49-F238E27FC236}">
                    <a16:creationId xmlns:a16="http://schemas.microsoft.com/office/drawing/2014/main" id="{156C7984-D7C5-4F8E-BA67-F847016F36DC}"/>
                  </a:ext>
                </a:extLst>
              </p:cNvPr>
              <p:cNvSpPr>
                <a:spLocks noChangeAspect="1" noChangeArrowheads="1" noTextEdit="1"/>
              </p:cNvSpPr>
              <p:nvPr/>
            </p:nvSpPr>
            <p:spPr bwMode="auto">
              <a:xfrm>
                <a:off x="418643" y="1456896"/>
                <a:ext cx="896425" cy="89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6">
                <a:extLst>
                  <a:ext uri="{FF2B5EF4-FFF2-40B4-BE49-F238E27FC236}">
                    <a16:creationId xmlns:a16="http://schemas.microsoft.com/office/drawing/2014/main" id="{07ADE806-D450-4A7C-B2E3-33206A62ECEF}"/>
                  </a:ext>
                </a:extLst>
              </p:cNvPr>
              <p:cNvSpPr>
                <a:spLocks noEditPoints="1"/>
              </p:cNvSpPr>
              <p:nvPr/>
            </p:nvSpPr>
            <p:spPr bwMode="auto">
              <a:xfrm>
                <a:off x="489557" y="1526900"/>
                <a:ext cx="754597" cy="756416"/>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3" name="Fingerprint_E928" title="Icon of a fingerprint">
              <a:extLst>
                <a:ext uri="{FF2B5EF4-FFF2-40B4-BE49-F238E27FC236}">
                  <a16:creationId xmlns:a16="http://schemas.microsoft.com/office/drawing/2014/main" id="{BB394225-8E9C-4A4D-ADAB-D0DD3979098F}"/>
                </a:ext>
              </a:extLst>
            </p:cNvPr>
            <p:cNvSpPr>
              <a:spLocks noChangeAspect="1" noEditPoints="1"/>
            </p:cNvSpPr>
            <p:nvPr/>
          </p:nvSpPr>
          <p:spPr bwMode="auto">
            <a:xfrm>
              <a:off x="707016" y="1690154"/>
              <a:ext cx="319678" cy="4299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22137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13274296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015" y="3063666"/>
            <a:ext cx="8852145" cy="1140505"/>
          </a:xfrm>
        </p:spPr>
        <p:txBody>
          <a:bodyPr/>
          <a:lstStyle/>
          <a:p>
            <a:r>
              <a:rPr lang="en-US" dirty="0"/>
              <a:t>Lesson 5: Perform device investigations</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33062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Use the device page in Microsoft Defender for Endpoint</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Describe device forensics information collected by Microsoft Defender for Endpoint</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Describe behavioral blocking by Microsoft Defender for Endpoint</a:t>
            </a:r>
          </a:p>
        </p:txBody>
      </p:sp>
    </p:spTree>
    <p:extLst>
      <p:ext uri="{BB962C8B-B14F-4D97-AF65-F5344CB8AC3E}">
        <p14:creationId xmlns:p14="http://schemas.microsoft.com/office/powerpoint/2010/main" val="7171535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3" y="310576"/>
            <a:ext cx="11341268" cy="680196"/>
          </a:xfrm>
        </p:spPr>
        <p:txBody>
          <a:bodyPr/>
          <a:lstStyle/>
          <a:p>
            <a:r>
              <a:rPr lang="en-US" dirty="0"/>
              <a:t>Use the device inventory list</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454492" y="990772"/>
            <a:ext cx="10383899" cy="777240"/>
          </a:xfrm>
        </p:spPr>
        <p:txBody>
          <a:bodyPr/>
          <a:lstStyle/>
          <a:p>
            <a:pPr>
              <a:lnSpc>
                <a:spcPct val="100000"/>
              </a:lnSpc>
            </a:pPr>
            <a:r>
              <a:rPr lang="en-US" sz="2000" dirty="0"/>
              <a:t>The Device inventory page shows a list of the devices in your network where alerts were generated. By default, the queue displays devices with alerts seen in the last 30 days. </a:t>
            </a:r>
          </a:p>
        </p:txBody>
      </p:sp>
      <p:pic>
        <p:nvPicPr>
          <p:cNvPr id="6" name="Picture 5" descr="Graphical user interface&#10;&#10;Description automatically generated">
            <a:extLst>
              <a:ext uri="{FF2B5EF4-FFF2-40B4-BE49-F238E27FC236}">
                <a16:creationId xmlns:a16="http://schemas.microsoft.com/office/drawing/2014/main" id="{ADBC0F0D-EA36-49FD-AE18-0A656C3D95CF}"/>
              </a:ext>
            </a:extLst>
          </p:cNvPr>
          <p:cNvPicPr>
            <a:picLocks noChangeAspect="1"/>
          </p:cNvPicPr>
          <p:nvPr/>
        </p:nvPicPr>
        <p:blipFill>
          <a:blip r:embed="rId3"/>
          <a:stretch>
            <a:fillRect/>
          </a:stretch>
        </p:blipFill>
        <p:spPr>
          <a:xfrm>
            <a:off x="454492" y="1903936"/>
            <a:ext cx="11305419" cy="4513570"/>
          </a:xfrm>
          <a:prstGeom prst="rect">
            <a:avLst/>
          </a:prstGeom>
        </p:spPr>
      </p:pic>
    </p:spTree>
    <p:extLst>
      <p:ext uri="{BB962C8B-B14F-4D97-AF65-F5344CB8AC3E}">
        <p14:creationId xmlns:p14="http://schemas.microsoft.com/office/powerpoint/2010/main" val="28815567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393930" y="465208"/>
            <a:ext cx="11341268" cy="680196"/>
          </a:xfrm>
        </p:spPr>
        <p:txBody>
          <a:bodyPr/>
          <a:lstStyle/>
          <a:p>
            <a:r>
              <a:rPr lang="en-US" dirty="0"/>
              <a:t>Investigate the device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393930" y="1327580"/>
            <a:ext cx="10383899" cy="1292052"/>
          </a:xfrm>
        </p:spPr>
        <p:txBody>
          <a:bodyPr/>
          <a:lstStyle/>
          <a:p>
            <a:pPr>
              <a:lnSpc>
                <a:spcPct val="100000"/>
              </a:lnSpc>
            </a:pPr>
            <a:r>
              <a:rPr lang="en-US" sz="2000" dirty="0"/>
              <a:t>When you investigate a specific device, you'll see: Device details, Response actions, Tabs for (overview, alerts, timeline, security recommendations, software inventory, discovered vulnerabilities, missing KBs), and Cards for (active alerts, logged on users, security assessment)</a:t>
            </a:r>
          </a:p>
        </p:txBody>
      </p:sp>
    </p:spTree>
    <p:extLst>
      <p:ext uri="{BB962C8B-B14F-4D97-AF65-F5344CB8AC3E}">
        <p14:creationId xmlns:p14="http://schemas.microsoft.com/office/powerpoint/2010/main" val="3243067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82718" y="240230"/>
            <a:ext cx="11341268" cy="680196"/>
          </a:xfrm>
        </p:spPr>
        <p:txBody>
          <a:bodyPr/>
          <a:lstStyle/>
          <a:p>
            <a:r>
              <a:rPr lang="en-US" dirty="0"/>
              <a:t>Use behavioral blocking</a:t>
            </a:r>
          </a:p>
        </p:txBody>
      </p:sp>
      <p:pic>
        <p:nvPicPr>
          <p:cNvPr id="5" name="Picture 4" descr="Graphical user interface, text&#10;&#10;Description automatically generated">
            <a:extLst>
              <a:ext uri="{FF2B5EF4-FFF2-40B4-BE49-F238E27FC236}">
                <a16:creationId xmlns:a16="http://schemas.microsoft.com/office/drawing/2014/main" id="{2BC999A6-C268-4489-961B-B0DFD33AD626}"/>
              </a:ext>
            </a:extLst>
          </p:cNvPr>
          <p:cNvPicPr>
            <a:picLocks noChangeAspect="1"/>
          </p:cNvPicPr>
          <p:nvPr/>
        </p:nvPicPr>
        <p:blipFill>
          <a:blip r:embed="rId3"/>
          <a:stretch>
            <a:fillRect/>
          </a:stretch>
        </p:blipFill>
        <p:spPr>
          <a:xfrm>
            <a:off x="878790" y="799413"/>
            <a:ext cx="9883946" cy="5818357"/>
          </a:xfrm>
          <a:prstGeom prst="rect">
            <a:avLst/>
          </a:prstGeom>
        </p:spPr>
      </p:pic>
    </p:spTree>
    <p:extLst>
      <p:ext uri="{BB962C8B-B14F-4D97-AF65-F5344CB8AC3E}">
        <p14:creationId xmlns:p14="http://schemas.microsoft.com/office/powerpoint/2010/main" val="424054441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34068965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8"/>
            <a:ext cx="8852145" cy="760336"/>
          </a:xfrm>
        </p:spPr>
        <p:txBody>
          <a:bodyPr/>
          <a:lstStyle/>
          <a:p>
            <a:r>
              <a:rPr lang="en-US" dirty="0"/>
              <a:t>Lesson 6: Perform actions on a device</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1: Protect against threats with Microsoft Defender for Endpoint</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08161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Perform actions on a device using Microsoft Defender for Endpoint</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Conduct forensics data collection using Microsoft Defender for Endpoint</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Access devices remotely using Microsoft Defender for Endpoint</a:t>
            </a:r>
          </a:p>
        </p:txBody>
      </p:sp>
    </p:spTree>
    <p:extLst>
      <p:ext uri="{BB962C8B-B14F-4D97-AF65-F5344CB8AC3E}">
        <p14:creationId xmlns:p14="http://schemas.microsoft.com/office/powerpoint/2010/main" val="11864521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Explain device actions</a:t>
            </a:r>
          </a:p>
        </p:txBody>
      </p:sp>
      <p:sp>
        <p:nvSpPr>
          <p:cNvPr id="33" name="Freeform 5">
            <a:extLst>
              <a:ext uri="{FF2B5EF4-FFF2-40B4-BE49-F238E27FC236}">
                <a16:creationId xmlns:a16="http://schemas.microsoft.com/office/drawing/2014/main" id="{B347C2F9-1C68-4C51-8D2D-1709B56B9480}"/>
              </a:ext>
            </a:extLst>
          </p:cNvPr>
          <p:cNvSpPr>
            <a:spLocks/>
          </p:cNvSpPr>
          <p:nvPr/>
        </p:nvSpPr>
        <p:spPr bwMode="auto">
          <a:xfrm>
            <a:off x="418643" y="1456896"/>
            <a:ext cx="896425" cy="896425"/>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 name="Text Placeholder 5"/>
          <p:cNvSpPr>
            <a:spLocks noGrp="1"/>
          </p:cNvSpPr>
          <p:nvPr>
            <p:ph type="body" sz="quarter" idx="11"/>
          </p:nvPr>
        </p:nvSpPr>
        <p:spPr>
          <a:xfrm>
            <a:off x="1532527" y="1550412"/>
            <a:ext cx="10204614" cy="896552"/>
          </a:xfrm>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sz="2000" dirty="0">
                <a:latin typeface="+mn-lt"/>
              </a:rPr>
              <a:t>When investigating a device, you can perform actions, collect data, or remotely access the machine. Defender for Endpoint provides the device control required.</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32090" y="3517900"/>
            <a:ext cx="5435768" cy="2006600"/>
          </a:xfrm>
          <a:ln>
            <a:solidFill>
              <a:schemeClr val="accent1"/>
            </a:solidFill>
          </a:ln>
        </p:spPr>
        <p:txBody>
          <a:bodyPr/>
          <a:lstStyle/>
          <a:p>
            <a:r>
              <a:rPr lang="en-US" dirty="0"/>
              <a:t>Containment actions:</a:t>
            </a:r>
          </a:p>
          <a:p>
            <a:pPr marL="285750" lvl="1" indent="-285750">
              <a:buFont typeface="Arial" panose="020B0604020202020204" pitchFamily="34" charset="0"/>
              <a:buChar char="•"/>
            </a:pPr>
            <a:r>
              <a:rPr lang="en-US" dirty="0"/>
              <a:t>Isolate Device</a:t>
            </a:r>
          </a:p>
          <a:p>
            <a:pPr marL="285750" lvl="1" indent="-285750">
              <a:buFont typeface="Arial" panose="020B0604020202020204" pitchFamily="34" charset="0"/>
              <a:buChar char="•"/>
            </a:pPr>
            <a:r>
              <a:rPr lang="en-US" dirty="0"/>
              <a:t>Restrict app execution</a:t>
            </a:r>
          </a:p>
          <a:p>
            <a:pPr marL="285750" lvl="1" indent="-285750">
              <a:buFont typeface="Arial" panose="020B0604020202020204" pitchFamily="34" charset="0"/>
              <a:buChar char="•"/>
            </a:pPr>
            <a:r>
              <a:rPr lang="en-US" dirty="0"/>
              <a:t>Run antivirus scan</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337590" y="3517900"/>
            <a:ext cx="5435768" cy="2006600"/>
          </a:xfrm>
          <a:ln>
            <a:solidFill>
              <a:schemeClr val="accent1"/>
            </a:solidFill>
          </a:ln>
        </p:spPr>
        <p:txBody>
          <a:bodyPr/>
          <a:lstStyle/>
          <a:p>
            <a:r>
              <a:rPr lang="en-US" dirty="0"/>
              <a:t>Investigation actions:</a:t>
            </a:r>
          </a:p>
          <a:p>
            <a:pPr marL="285750" lvl="1" indent="-285750">
              <a:buFont typeface="Arial" panose="020B0604020202020204" pitchFamily="34" charset="0"/>
              <a:buChar char="•"/>
            </a:pPr>
            <a:r>
              <a:rPr lang="en-US" dirty="0"/>
              <a:t>Initiate Automated Investigation</a:t>
            </a:r>
          </a:p>
          <a:p>
            <a:pPr marL="285750" lvl="1" indent="-285750">
              <a:buFont typeface="Arial" panose="020B0604020202020204" pitchFamily="34" charset="0"/>
              <a:buChar char="•"/>
            </a:pPr>
            <a:r>
              <a:rPr lang="en-US" dirty="0"/>
              <a:t>Collect investigation package</a:t>
            </a:r>
          </a:p>
          <a:p>
            <a:pPr marL="285750" lvl="1" indent="-285750">
              <a:buFont typeface="Arial" panose="020B0604020202020204" pitchFamily="34" charset="0"/>
              <a:buChar char="•"/>
            </a:pPr>
            <a:r>
              <a:rPr lang="en-US" dirty="0"/>
              <a:t>Initiate Live Response Session</a:t>
            </a:r>
          </a:p>
        </p:txBody>
      </p:sp>
      <p:grpSp>
        <p:nvGrpSpPr>
          <p:cNvPr id="5" name="Group 4">
            <a:extLst>
              <a:ext uri="{FF2B5EF4-FFF2-40B4-BE49-F238E27FC236}">
                <a16:creationId xmlns:a16="http://schemas.microsoft.com/office/drawing/2014/main" id="{BD7E2C20-D5A6-4E9E-A433-A7D904C32749}"/>
              </a:ext>
            </a:extLst>
          </p:cNvPr>
          <p:cNvGrpSpPr/>
          <p:nvPr/>
        </p:nvGrpSpPr>
        <p:grpSpPr>
          <a:xfrm>
            <a:off x="418643" y="1456896"/>
            <a:ext cx="896425" cy="896425"/>
            <a:chOff x="418643" y="1456896"/>
            <a:chExt cx="896425" cy="896425"/>
          </a:xfrm>
        </p:grpSpPr>
        <p:grpSp>
          <p:nvGrpSpPr>
            <p:cNvPr id="4" name="Group 3">
              <a:extLst>
                <a:ext uri="{FF2B5EF4-FFF2-40B4-BE49-F238E27FC236}">
                  <a16:creationId xmlns:a16="http://schemas.microsoft.com/office/drawing/2014/main" id="{57F9C6A2-9EDD-4EEC-A581-74F84924DAD0}"/>
                </a:ext>
              </a:extLst>
            </p:cNvPr>
            <p:cNvGrpSpPr/>
            <p:nvPr/>
          </p:nvGrpSpPr>
          <p:grpSpPr>
            <a:xfrm>
              <a:off x="418643" y="1456896"/>
              <a:ext cx="896425" cy="896425"/>
              <a:chOff x="418643" y="1456896"/>
              <a:chExt cx="896425" cy="896425"/>
            </a:xfrm>
          </p:grpSpPr>
          <p:sp>
            <p:nvSpPr>
              <p:cNvPr id="32" name="AutoShape 3">
                <a:extLst>
                  <a:ext uri="{FF2B5EF4-FFF2-40B4-BE49-F238E27FC236}">
                    <a16:creationId xmlns:a16="http://schemas.microsoft.com/office/drawing/2014/main" id="{156C7984-D7C5-4F8E-BA67-F847016F36DC}"/>
                  </a:ext>
                </a:extLst>
              </p:cNvPr>
              <p:cNvSpPr>
                <a:spLocks noChangeAspect="1" noChangeArrowheads="1" noTextEdit="1"/>
              </p:cNvSpPr>
              <p:nvPr/>
            </p:nvSpPr>
            <p:spPr bwMode="auto">
              <a:xfrm>
                <a:off x="418643" y="1456896"/>
                <a:ext cx="896425" cy="89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6">
                <a:extLst>
                  <a:ext uri="{FF2B5EF4-FFF2-40B4-BE49-F238E27FC236}">
                    <a16:creationId xmlns:a16="http://schemas.microsoft.com/office/drawing/2014/main" id="{07ADE806-D450-4A7C-B2E3-33206A62ECEF}"/>
                  </a:ext>
                </a:extLst>
              </p:cNvPr>
              <p:cNvSpPr>
                <a:spLocks noEditPoints="1"/>
              </p:cNvSpPr>
              <p:nvPr/>
            </p:nvSpPr>
            <p:spPr bwMode="auto">
              <a:xfrm>
                <a:off x="489557" y="1526900"/>
                <a:ext cx="754597" cy="756416"/>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3" name="Fingerprint_E928" title="Icon of a fingerprint">
              <a:extLst>
                <a:ext uri="{FF2B5EF4-FFF2-40B4-BE49-F238E27FC236}">
                  <a16:creationId xmlns:a16="http://schemas.microsoft.com/office/drawing/2014/main" id="{BB394225-8E9C-4A4D-ADAB-D0DD3979098F}"/>
                </a:ext>
              </a:extLst>
            </p:cNvPr>
            <p:cNvSpPr>
              <a:spLocks noChangeAspect="1" noEditPoints="1"/>
            </p:cNvSpPr>
            <p:nvPr/>
          </p:nvSpPr>
          <p:spPr bwMode="auto">
            <a:xfrm>
              <a:off x="707016" y="1690154"/>
              <a:ext cx="319678" cy="4299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73200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932" y="231030"/>
            <a:ext cx="11341268" cy="680196"/>
          </a:xfrm>
        </p:spPr>
        <p:txBody>
          <a:bodyPr/>
          <a:lstStyle/>
          <a:p>
            <a:r>
              <a:rPr lang="en-US" dirty="0"/>
              <a:t>Collect investigation package from devices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911226"/>
            <a:ext cx="11341100" cy="5910208"/>
          </a:xfrm>
        </p:spPr>
        <p:txBody>
          <a:bodyPr/>
          <a:lstStyle/>
          <a:p>
            <a:r>
              <a:rPr lang="en-US" dirty="0"/>
              <a:t>As part of the investigation or response process, you can collect an investigation package from a device that contains:</a:t>
            </a:r>
          </a:p>
          <a:p>
            <a:pPr marL="342900" lvl="1" indent="-342900">
              <a:buFont typeface="Arial" panose="020B0604020202020204" pitchFamily="34" charset="0"/>
              <a:buChar char="•"/>
            </a:pPr>
            <a:r>
              <a:rPr lang="en-US" dirty="0"/>
              <a:t>Autoruns</a:t>
            </a:r>
          </a:p>
          <a:p>
            <a:pPr marL="342900" lvl="1" indent="-342900">
              <a:buFont typeface="Arial" panose="020B0604020202020204" pitchFamily="34" charset="0"/>
              <a:buChar char="•"/>
            </a:pPr>
            <a:r>
              <a:rPr lang="en-US" dirty="0"/>
              <a:t>Installed programs</a:t>
            </a:r>
          </a:p>
          <a:p>
            <a:pPr marL="342900" lvl="1" indent="-342900">
              <a:buFont typeface="Arial" panose="020B0604020202020204" pitchFamily="34" charset="0"/>
              <a:buChar char="•"/>
            </a:pPr>
            <a:r>
              <a:rPr lang="en-US" dirty="0"/>
              <a:t>Network connections</a:t>
            </a:r>
          </a:p>
          <a:p>
            <a:pPr marL="342900" lvl="1" indent="-342900">
              <a:buFont typeface="Arial" panose="020B0604020202020204" pitchFamily="34" charset="0"/>
              <a:buChar char="•"/>
            </a:pPr>
            <a:r>
              <a:rPr lang="en-US" dirty="0"/>
              <a:t>Prefetch files</a:t>
            </a:r>
          </a:p>
          <a:p>
            <a:pPr marL="342900" lvl="1" indent="-342900">
              <a:buFont typeface="Arial" panose="020B0604020202020204" pitchFamily="34" charset="0"/>
              <a:buChar char="•"/>
            </a:pPr>
            <a:r>
              <a:rPr lang="en-US" dirty="0"/>
              <a:t>Processes</a:t>
            </a:r>
          </a:p>
          <a:p>
            <a:pPr marL="342900" lvl="1" indent="-342900">
              <a:buFont typeface="Arial" panose="020B0604020202020204" pitchFamily="34" charset="0"/>
              <a:buChar char="•"/>
            </a:pPr>
            <a:r>
              <a:rPr lang="en-US" dirty="0"/>
              <a:t>Scheduled tasks</a:t>
            </a:r>
          </a:p>
          <a:p>
            <a:pPr marL="342900" lvl="1" indent="-342900">
              <a:buFont typeface="Arial" panose="020B0604020202020204" pitchFamily="34" charset="0"/>
              <a:buChar char="•"/>
            </a:pPr>
            <a:r>
              <a:rPr lang="en-US" dirty="0"/>
              <a:t>Security event log</a:t>
            </a:r>
          </a:p>
          <a:p>
            <a:pPr marL="342900" lvl="1" indent="-342900">
              <a:buFont typeface="Arial" panose="020B0604020202020204" pitchFamily="34" charset="0"/>
              <a:buChar char="•"/>
            </a:pPr>
            <a:r>
              <a:rPr lang="en-US" dirty="0"/>
              <a:t>Services</a:t>
            </a:r>
          </a:p>
          <a:p>
            <a:pPr marL="342900" lvl="1" indent="-342900">
              <a:buFont typeface="Arial" panose="020B0604020202020204" pitchFamily="34" charset="0"/>
              <a:buChar char="•"/>
            </a:pPr>
            <a:r>
              <a:rPr lang="en-US" dirty="0"/>
              <a:t>Windows Server Message Block (SMB) sessions</a:t>
            </a:r>
          </a:p>
          <a:p>
            <a:pPr marL="342900" lvl="1" indent="-342900">
              <a:buFont typeface="Arial" panose="020B0604020202020204" pitchFamily="34" charset="0"/>
              <a:buChar char="•"/>
            </a:pPr>
            <a:r>
              <a:rPr lang="en-US" dirty="0"/>
              <a:t>System information</a:t>
            </a:r>
          </a:p>
          <a:p>
            <a:pPr marL="342900" lvl="1" indent="-342900">
              <a:buFont typeface="Arial" panose="020B0604020202020204" pitchFamily="34" charset="0"/>
              <a:buChar char="•"/>
            </a:pPr>
            <a:r>
              <a:rPr lang="en-US" dirty="0"/>
              <a:t>Temp directories</a:t>
            </a:r>
          </a:p>
          <a:p>
            <a:pPr marL="342900" lvl="1" indent="-342900">
              <a:buFont typeface="Arial" panose="020B0604020202020204" pitchFamily="34" charset="0"/>
              <a:buChar char="•"/>
            </a:pPr>
            <a:r>
              <a:rPr lang="en-US" dirty="0"/>
              <a:t>Users and groups</a:t>
            </a:r>
          </a:p>
          <a:p>
            <a:pPr marL="342900" lvl="1" indent="-342900">
              <a:buFont typeface="Arial" panose="020B0604020202020204" pitchFamily="34" charset="0"/>
              <a:buChar char="•"/>
            </a:pPr>
            <a:r>
              <a:rPr lang="en-US" dirty="0" err="1"/>
              <a:t>WdSupportLogs</a:t>
            </a:r>
            <a:endParaRPr lang="en-US" dirty="0"/>
          </a:p>
        </p:txBody>
      </p:sp>
    </p:spTree>
    <p:extLst>
      <p:ext uri="{BB962C8B-B14F-4D97-AF65-F5344CB8AC3E}">
        <p14:creationId xmlns:p14="http://schemas.microsoft.com/office/powerpoint/2010/main" val="8881662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Initiate live response session</a:t>
            </a:r>
          </a:p>
        </p:txBody>
      </p:sp>
      <p:sp>
        <p:nvSpPr>
          <p:cNvPr id="33" name="Freeform 5">
            <a:extLst>
              <a:ext uri="{FF2B5EF4-FFF2-40B4-BE49-F238E27FC236}">
                <a16:creationId xmlns:a16="http://schemas.microsoft.com/office/drawing/2014/main" id="{B347C2F9-1C68-4C51-8D2D-1709B56B9480}"/>
              </a:ext>
            </a:extLst>
          </p:cNvPr>
          <p:cNvSpPr>
            <a:spLocks/>
          </p:cNvSpPr>
          <p:nvPr/>
        </p:nvSpPr>
        <p:spPr bwMode="auto">
          <a:xfrm>
            <a:off x="418643" y="1456896"/>
            <a:ext cx="896425" cy="896425"/>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 name="Text Placeholder 5"/>
          <p:cNvSpPr>
            <a:spLocks noGrp="1"/>
          </p:cNvSpPr>
          <p:nvPr>
            <p:ph type="body" sz="quarter" idx="11"/>
          </p:nvPr>
        </p:nvSpPr>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Live response gives security operations teams instantaneous access to a device (also referred to as a machine) using a remote shell connection.</a:t>
            </a:r>
            <a:endParaRPr lang="en-US" sz="2000" dirty="0">
              <a:latin typeface="+mn-lt"/>
            </a:endParaRPr>
          </a:p>
        </p:txBody>
      </p:sp>
      <p:sp>
        <p:nvSpPr>
          <p:cNvPr id="2" name="Text Placeholder 1"/>
          <p:cNvSpPr>
            <a:spLocks noGrp="1"/>
          </p:cNvSpPr>
          <p:nvPr>
            <p:ph type="body" sz="quarter" idx="15"/>
          </p:nvPr>
        </p:nvSpPr>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Live response commands (examples)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32090" y="3517900"/>
            <a:ext cx="5435768" cy="3020922"/>
          </a:xfrm>
          <a:ln>
            <a:solidFill>
              <a:schemeClr val="accent1"/>
            </a:solidFill>
          </a:ln>
        </p:spPr>
        <p:txBody>
          <a:bodyPr/>
          <a:lstStyle/>
          <a:p>
            <a:r>
              <a:rPr lang="en-US" dirty="0"/>
              <a:t>Basic commands:</a:t>
            </a:r>
          </a:p>
          <a:p>
            <a:pPr lvl="1"/>
            <a:r>
              <a:rPr lang="en-US" dirty="0"/>
              <a:t>connections</a:t>
            </a:r>
          </a:p>
          <a:p>
            <a:pPr lvl="1"/>
            <a:r>
              <a:rPr lang="en-US" dirty="0" err="1"/>
              <a:t>fileinfo</a:t>
            </a:r>
            <a:endParaRPr lang="en-US" dirty="0"/>
          </a:p>
          <a:p>
            <a:pPr lvl="1"/>
            <a:r>
              <a:rPr lang="en-US" dirty="0"/>
              <a:t>persistence</a:t>
            </a:r>
          </a:p>
          <a:p>
            <a:pPr lvl="1"/>
            <a:r>
              <a:rPr lang="en-US" dirty="0"/>
              <a:t>processes</a:t>
            </a:r>
          </a:p>
          <a:p>
            <a:pPr lvl="1"/>
            <a:r>
              <a:rPr lang="en-US" dirty="0"/>
              <a:t>registry</a:t>
            </a:r>
          </a:p>
          <a:p>
            <a:pPr lvl="1"/>
            <a:r>
              <a:rPr lang="en-US" dirty="0" err="1"/>
              <a:t>scheduledtasks</a:t>
            </a:r>
            <a:endParaRPr lang="en-US" dirty="0"/>
          </a:p>
          <a:p>
            <a:pPr lvl="1"/>
            <a:r>
              <a:rPr lang="en-US" dirty="0"/>
              <a:t>services</a:t>
            </a:r>
          </a:p>
          <a:p>
            <a:pPr lvl="1"/>
            <a:endParaRPr lang="en-US" dirty="0"/>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337590" y="3517899"/>
            <a:ext cx="5435768" cy="3020923"/>
          </a:xfrm>
          <a:ln>
            <a:solidFill>
              <a:schemeClr val="accent1"/>
            </a:solidFill>
          </a:ln>
        </p:spPr>
        <p:txBody>
          <a:bodyPr/>
          <a:lstStyle/>
          <a:p>
            <a:r>
              <a:rPr lang="en-US" dirty="0"/>
              <a:t>Advanced commands:</a:t>
            </a:r>
          </a:p>
          <a:p>
            <a:pPr lvl="1"/>
            <a:r>
              <a:rPr lang="en-US" dirty="0"/>
              <a:t>analyze</a:t>
            </a:r>
          </a:p>
          <a:p>
            <a:pPr lvl="1"/>
            <a:r>
              <a:rPr lang="en-US" dirty="0" err="1"/>
              <a:t>getfile</a:t>
            </a:r>
            <a:endParaRPr lang="en-US" dirty="0"/>
          </a:p>
          <a:p>
            <a:pPr lvl="1"/>
            <a:r>
              <a:rPr lang="en-US" dirty="0"/>
              <a:t>run</a:t>
            </a:r>
          </a:p>
          <a:p>
            <a:pPr lvl="1"/>
            <a:r>
              <a:rPr lang="en-US" dirty="0"/>
              <a:t>library</a:t>
            </a:r>
          </a:p>
          <a:p>
            <a:pPr lvl="1"/>
            <a:r>
              <a:rPr lang="en-US" dirty="0" err="1"/>
              <a:t>putfile</a:t>
            </a:r>
            <a:endParaRPr lang="en-US" dirty="0"/>
          </a:p>
          <a:p>
            <a:pPr lvl="1"/>
            <a:r>
              <a:rPr lang="en-US" dirty="0"/>
              <a:t>remediate</a:t>
            </a:r>
          </a:p>
          <a:p>
            <a:pPr lvl="1"/>
            <a:endParaRPr lang="en-US" dirty="0"/>
          </a:p>
        </p:txBody>
      </p:sp>
      <p:grpSp>
        <p:nvGrpSpPr>
          <p:cNvPr id="5" name="Group 4">
            <a:extLst>
              <a:ext uri="{FF2B5EF4-FFF2-40B4-BE49-F238E27FC236}">
                <a16:creationId xmlns:a16="http://schemas.microsoft.com/office/drawing/2014/main" id="{BD7E2C20-D5A6-4E9E-A433-A7D904C32749}"/>
              </a:ext>
            </a:extLst>
          </p:cNvPr>
          <p:cNvGrpSpPr/>
          <p:nvPr/>
        </p:nvGrpSpPr>
        <p:grpSpPr>
          <a:xfrm>
            <a:off x="418643" y="1456896"/>
            <a:ext cx="896425" cy="896425"/>
            <a:chOff x="418643" y="1456896"/>
            <a:chExt cx="896425" cy="896425"/>
          </a:xfrm>
        </p:grpSpPr>
        <p:grpSp>
          <p:nvGrpSpPr>
            <p:cNvPr id="4" name="Group 3">
              <a:extLst>
                <a:ext uri="{FF2B5EF4-FFF2-40B4-BE49-F238E27FC236}">
                  <a16:creationId xmlns:a16="http://schemas.microsoft.com/office/drawing/2014/main" id="{57F9C6A2-9EDD-4EEC-A581-74F84924DAD0}"/>
                </a:ext>
              </a:extLst>
            </p:cNvPr>
            <p:cNvGrpSpPr/>
            <p:nvPr/>
          </p:nvGrpSpPr>
          <p:grpSpPr>
            <a:xfrm>
              <a:off x="418643" y="1456896"/>
              <a:ext cx="896425" cy="896425"/>
              <a:chOff x="418643" y="1456896"/>
              <a:chExt cx="896425" cy="896425"/>
            </a:xfrm>
          </p:grpSpPr>
          <p:sp>
            <p:nvSpPr>
              <p:cNvPr id="32" name="AutoShape 3">
                <a:extLst>
                  <a:ext uri="{FF2B5EF4-FFF2-40B4-BE49-F238E27FC236}">
                    <a16:creationId xmlns:a16="http://schemas.microsoft.com/office/drawing/2014/main" id="{156C7984-D7C5-4F8E-BA67-F847016F36DC}"/>
                  </a:ext>
                </a:extLst>
              </p:cNvPr>
              <p:cNvSpPr>
                <a:spLocks noChangeAspect="1" noChangeArrowheads="1" noTextEdit="1"/>
              </p:cNvSpPr>
              <p:nvPr/>
            </p:nvSpPr>
            <p:spPr bwMode="auto">
              <a:xfrm>
                <a:off x="418643" y="1456896"/>
                <a:ext cx="896425" cy="89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6">
                <a:extLst>
                  <a:ext uri="{FF2B5EF4-FFF2-40B4-BE49-F238E27FC236}">
                    <a16:creationId xmlns:a16="http://schemas.microsoft.com/office/drawing/2014/main" id="{07ADE806-D450-4A7C-B2E3-33206A62ECEF}"/>
                  </a:ext>
                </a:extLst>
              </p:cNvPr>
              <p:cNvSpPr>
                <a:spLocks noEditPoints="1"/>
              </p:cNvSpPr>
              <p:nvPr/>
            </p:nvSpPr>
            <p:spPr bwMode="auto">
              <a:xfrm>
                <a:off x="489557" y="1526900"/>
                <a:ext cx="754597" cy="756416"/>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3" name="Fingerprint_E928" title="Icon of a fingerprint">
              <a:extLst>
                <a:ext uri="{FF2B5EF4-FFF2-40B4-BE49-F238E27FC236}">
                  <a16:creationId xmlns:a16="http://schemas.microsoft.com/office/drawing/2014/main" id="{BB394225-8E9C-4A4D-ADAB-D0DD3979098F}"/>
                </a:ext>
              </a:extLst>
            </p:cNvPr>
            <p:cNvSpPr>
              <a:spLocks noChangeAspect="1" noEditPoints="1"/>
            </p:cNvSpPr>
            <p:nvPr/>
          </p:nvSpPr>
          <p:spPr bwMode="auto">
            <a:xfrm>
              <a:off x="707016" y="1690154"/>
              <a:ext cx="319678" cy="4299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29475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8734681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230" y="3056674"/>
            <a:ext cx="8852145" cy="1140505"/>
          </a:xfrm>
        </p:spPr>
        <p:txBody>
          <a:bodyPr/>
          <a:lstStyle/>
          <a:p>
            <a:r>
              <a:rPr lang="en-US" dirty="0"/>
              <a:t>Lesson 7: Perform evidence and entities investigations</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43133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Investigate files in Microsoft Defender for Endpoint</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Investigate domains and IP addresses in Microsoft Defender for Endpoint</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Investigate user accounts in Microsoft Defender for Endpoint</a:t>
            </a:r>
          </a:p>
        </p:txBody>
      </p:sp>
    </p:spTree>
    <p:extLst>
      <p:ext uri="{BB962C8B-B14F-4D97-AF65-F5344CB8AC3E}">
        <p14:creationId xmlns:p14="http://schemas.microsoft.com/office/powerpoint/2010/main" val="29660856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25366" y="248792"/>
            <a:ext cx="11341268" cy="680196"/>
          </a:xfrm>
        </p:spPr>
        <p:txBody>
          <a:bodyPr/>
          <a:lstStyle/>
          <a:p>
            <a:r>
              <a:rPr lang="en-US" dirty="0"/>
              <a:t>Investigate a file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425366" y="928988"/>
            <a:ext cx="10383899" cy="777240"/>
          </a:xfrm>
        </p:spPr>
        <p:txBody>
          <a:bodyPr/>
          <a:lstStyle/>
          <a:p>
            <a:pPr>
              <a:lnSpc>
                <a:spcPct val="100000"/>
              </a:lnSpc>
            </a:pPr>
            <a:r>
              <a:rPr lang="en-US" sz="2000" dirty="0"/>
              <a:t>Investigate the details of a file associated with a specific alert, behavior, or event to help determine if the file exhibits malicious activities, identify the attack motivation, and understand the potential scope of the breach.</a:t>
            </a:r>
          </a:p>
        </p:txBody>
      </p:sp>
      <p:pic>
        <p:nvPicPr>
          <p:cNvPr id="5" name="Picture 4" descr="Graphical user interface, application&#10;&#10;Description automatically generated">
            <a:extLst>
              <a:ext uri="{FF2B5EF4-FFF2-40B4-BE49-F238E27FC236}">
                <a16:creationId xmlns:a16="http://schemas.microsoft.com/office/drawing/2014/main" id="{CA80406A-F54E-4F74-A4AD-21F60379A536}"/>
              </a:ext>
            </a:extLst>
          </p:cNvPr>
          <p:cNvPicPr>
            <a:picLocks noChangeAspect="1"/>
          </p:cNvPicPr>
          <p:nvPr/>
        </p:nvPicPr>
        <p:blipFill>
          <a:blip r:embed="rId3"/>
          <a:stretch>
            <a:fillRect/>
          </a:stretch>
        </p:blipFill>
        <p:spPr>
          <a:xfrm>
            <a:off x="1704485" y="1903936"/>
            <a:ext cx="9111503" cy="4608062"/>
          </a:xfrm>
          <a:prstGeom prst="rect">
            <a:avLst/>
          </a:prstGeom>
        </p:spPr>
      </p:pic>
    </p:spTree>
    <p:extLst>
      <p:ext uri="{BB962C8B-B14F-4D97-AF65-F5344CB8AC3E}">
        <p14:creationId xmlns:p14="http://schemas.microsoft.com/office/powerpoint/2010/main" val="39052225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722193" y="185367"/>
            <a:ext cx="11341268" cy="680196"/>
          </a:xfrm>
        </p:spPr>
        <p:txBody>
          <a:bodyPr/>
          <a:lstStyle/>
          <a:p>
            <a:r>
              <a:rPr lang="en-US" dirty="0"/>
              <a:t>Investigate a user account</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722193" y="991018"/>
            <a:ext cx="10383899" cy="777240"/>
          </a:xfrm>
        </p:spPr>
        <p:txBody>
          <a:bodyPr/>
          <a:lstStyle/>
          <a:p>
            <a:pPr>
              <a:lnSpc>
                <a:spcPct val="100000"/>
              </a:lnSpc>
            </a:pPr>
            <a:r>
              <a:rPr lang="en-US" sz="2000" dirty="0"/>
              <a:t>Identify user accounts with the most active alerts (displayed on the dashboard as "Users at risk") and investigate cases of potentially compromised credentials, or pivot on the associated user account when investigating an alert or device to identify possible lateral movement between devices with that user account.</a:t>
            </a:r>
          </a:p>
        </p:txBody>
      </p:sp>
      <p:pic>
        <p:nvPicPr>
          <p:cNvPr id="5" name="Picture 4" descr="Graphical user interface, application&#10;&#10;Description automatically generated">
            <a:extLst>
              <a:ext uri="{FF2B5EF4-FFF2-40B4-BE49-F238E27FC236}">
                <a16:creationId xmlns:a16="http://schemas.microsoft.com/office/drawing/2014/main" id="{D9938855-D758-4B4C-9B21-F4267056E9BE}"/>
              </a:ext>
            </a:extLst>
          </p:cNvPr>
          <p:cNvPicPr>
            <a:picLocks noChangeAspect="1"/>
          </p:cNvPicPr>
          <p:nvPr/>
        </p:nvPicPr>
        <p:blipFill>
          <a:blip r:embed="rId3"/>
          <a:stretch>
            <a:fillRect/>
          </a:stretch>
        </p:blipFill>
        <p:spPr>
          <a:xfrm>
            <a:off x="722193" y="2019169"/>
            <a:ext cx="10217985" cy="4521331"/>
          </a:xfrm>
          <a:prstGeom prst="rect">
            <a:avLst/>
          </a:prstGeom>
        </p:spPr>
      </p:pic>
    </p:spTree>
    <p:extLst>
      <p:ext uri="{BB962C8B-B14F-4D97-AF65-F5344CB8AC3E}">
        <p14:creationId xmlns:p14="http://schemas.microsoft.com/office/powerpoint/2010/main" val="176139414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Investigate an IP addresses</a:t>
            </a:r>
          </a:p>
        </p:txBody>
      </p:sp>
      <p:grpSp>
        <p:nvGrpSpPr>
          <p:cNvPr id="73" name="Group 72">
            <a:extLst>
              <a:ext uri="{FF2B5EF4-FFF2-40B4-BE49-F238E27FC236}">
                <a16:creationId xmlns:a16="http://schemas.microsoft.com/office/drawing/2014/main" id="{91D000DF-F432-4565-9471-E66F45CD392D}"/>
              </a:ext>
            </a:extLst>
          </p:cNvPr>
          <p:cNvGrpSpPr/>
          <p:nvPr/>
        </p:nvGrpSpPr>
        <p:grpSpPr>
          <a:xfrm>
            <a:off x="418643" y="1422406"/>
            <a:ext cx="717140" cy="717242"/>
            <a:chOff x="418643" y="1487929"/>
            <a:chExt cx="717140" cy="717242"/>
          </a:xfrm>
        </p:grpSpPr>
        <p:grpSp>
          <p:nvGrpSpPr>
            <p:cNvPr id="74" name="Group 73">
              <a:extLst>
                <a:ext uri="{FF2B5EF4-FFF2-40B4-BE49-F238E27FC236}">
                  <a16:creationId xmlns:a16="http://schemas.microsoft.com/office/drawing/2014/main" id="{93647516-C228-469B-B1FC-859B719817B4}"/>
                </a:ext>
              </a:extLst>
            </p:cNvPr>
            <p:cNvGrpSpPr/>
            <p:nvPr/>
          </p:nvGrpSpPr>
          <p:grpSpPr>
            <a:xfrm>
              <a:off x="418643" y="1487929"/>
              <a:ext cx="717140" cy="717242"/>
              <a:chOff x="418643" y="1487929"/>
              <a:chExt cx="717140" cy="717242"/>
            </a:xfrm>
          </p:grpSpPr>
          <p:sp>
            <p:nvSpPr>
              <p:cNvPr id="76" name="Freeform 5">
                <a:extLst>
                  <a:ext uri="{FF2B5EF4-FFF2-40B4-BE49-F238E27FC236}">
                    <a16:creationId xmlns:a16="http://schemas.microsoft.com/office/drawing/2014/main" id="{88E06986-A3F5-4738-9C30-6EFF29589D7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7" name="Freeform 6">
                <a:extLst>
                  <a:ext uri="{FF2B5EF4-FFF2-40B4-BE49-F238E27FC236}">
                    <a16:creationId xmlns:a16="http://schemas.microsoft.com/office/drawing/2014/main" id="{D0CBFC9D-909B-4FB5-91CC-F43E2316B0BF}"/>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5" name="Lock" title="Icon of a padlock">
              <a:extLst>
                <a:ext uri="{FF2B5EF4-FFF2-40B4-BE49-F238E27FC236}">
                  <a16:creationId xmlns:a16="http://schemas.microsoft.com/office/drawing/2014/main" id="{8C44A5E8-2563-47CA-95F2-1968628EE847}"/>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IP worldwide</a:t>
            </a:r>
          </a:p>
        </p:txBody>
      </p:sp>
      <p:grpSp>
        <p:nvGrpSpPr>
          <p:cNvPr id="78" name="Group 77">
            <a:extLst>
              <a:ext uri="{FF2B5EF4-FFF2-40B4-BE49-F238E27FC236}">
                <a16:creationId xmlns:a16="http://schemas.microsoft.com/office/drawing/2014/main" id="{8180A218-B5E8-4D5E-873E-6DA40504EF61}"/>
              </a:ext>
            </a:extLst>
          </p:cNvPr>
          <p:cNvGrpSpPr/>
          <p:nvPr/>
        </p:nvGrpSpPr>
        <p:grpSpPr>
          <a:xfrm>
            <a:off x="418643" y="2277473"/>
            <a:ext cx="717140" cy="717242"/>
            <a:chOff x="418643" y="2533089"/>
            <a:chExt cx="717140" cy="717242"/>
          </a:xfrm>
        </p:grpSpPr>
        <p:grpSp>
          <p:nvGrpSpPr>
            <p:cNvPr id="79" name="Group 78">
              <a:extLst>
                <a:ext uri="{FF2B5EF4-FFF2-40B4-BE49-F238E27FC236}">
                  <a16:creationId xmlns:a16="http://schemas.microsoft.com/office/drawing/2014/main" id="{F24F4B1E-A929-41BB-A97F-C83039983EB8}"/>
                </a:ext>
              </a:extLst>
            </p:cNvPr>
            <p:cNvGrpSpPr/>
            <p:nvPr/>
          </p:nvGrpSpPr>
          <p:grpSpPr>
            <a:xfrm>
              <a:off x="418643" y="2533089"/>
              <a:ext cx="717140" cy="717242"/>
              <a:chOff x="418643" y="2533089"/>
              <a:chExt cx="717140" cy="717242"/>
            </a:xfrm>
          </p:grpSpPr>
          <p:sp>
            <p:nvSpPr>
              <p:cNvPr id="81" name="Freeform 5">
                <a:extLst>
                  <a:ext uri="{FF2B5EF4-FFF2-40B4-BE49-F238E27FC236}">
                    <a16:creationId xmlns:a16="http://schemas.microsoft.com/office/drawing/2014/main" id="{9FF9C583-131B-4729-9202-2E4F6FF358F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2" name="Freeform 6">
                <a:extLst>
                  <a:ext uri="{FF2B5EF4-FFF2-40B4-BE49-F238E27FC236}">
                    <a16:creationId xmlns:a16="http://schemas.microsoft.com/office/drawing/2014/main" id="{CB7D9FB0-F6A7-4150-BD8C-BC6C6FD144FB}"/>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0" name="shield_3" title="Icon of a shield with an exclamation point inside">
              <a:extLst>
                <a:ext uri="{FF2B5EF4-FFF2-40B4-BE49-F238E27FC236}">
                  <a16:creationId xmlns:a16="http://schemas.microsoft.com/office/drawing/2014/main" id="{3123E87A-D2CD-4B66-A611-4B7A21D7BC0B}"/>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Reverse DNS names</a:t>
            </a:r>
          </a:p>
        </p:txBody>
      </p:sp>
      <p:grpSp>
        <p:nvGrpSpPr>
          <p:cNvPr id="83" name="Group 82">
            <a:extLst>
              <a:ext uri="{FF2B5EF4-FFF2-40B4-BE49-F238E27FC236}">
                <a16:creationId xmlns:a16="http://schemas.microsoft.com/office/drawing/2014/main" id="{6D4D8D75-FE79-4FDC-8140-752F5D62AA98}"/>
              </a:ext>
            </a:extLst>
          </p:cNvPr>
          <p:cNvGrpSpPr/>
          <p:nvPr/>
        </p:nvGrpSpPr>
        <p:grpSpPr>
          <a:xfrm>
            <a:off x="418643" y="3132540"/>
            <a:ext cx="717140" cy="717242"/>
            <a:chOff x="418643" y="3578249"/>
            <a:chExt cx="717140" cy="717242"/>
          </a:xfrm>
        </p:grpSpPr>
        <p:grpSp>
          <p:nvGrpSpPr>
            <p:cNvPr id="99" name="Group 98">
              <a:extLst>
                <a:ext uri="{FF2B5EF4-FFF2-40B4-BE49-F238E27FC236}">
                  <a16:creationId xmlns:a16="http://schemas.microsoft.com/office/drawing/2014/main" id="{13F9EAF8-3992-4AE2-9267-DBCC4FEB6610}"/>
                </a:ext>
              </a:extLst>
            </p:cNvPr>
            <p:cNvGrpSpPr/>
            <p:nvPr/>
          </p:nvGrpSpPr>
          <p:grpSpPr>
            <a:xfrm>
              <a:off x="418643" y="3578249"/>
              <a:ext cx="717140" cy="717242"/>
              <a:chOff x="418643" y="2533089"/>
              <a:chExt cx="717140" cy="717242"/>
            </a:xfrm>
          </p:grpSpPr>
          <p:sp>
            <p:nvSpPr>
              <p:cNvPr id="101" name="Freeform 5">
                <a:extLst>
                  <a:ext uri="{FF2B5EF4-FFF2-40B4-BE49-F238E27FC236}">
                    <a16:creationId xmlns:a16="http://schemas.microsoft.com/office/drawing/2014/main" id="{5BA4A414-925E-4685-8E41-C9C891362AF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2" name="Freeform 6">
                <a:extLst>
                  <a:ext uri="{FF2B5EF4-FFF2-40B4-BE49-F238E27FC236}">
                    <a16:creationId xmlns:a16="http://schemas.microsoft.com/office/drawing/2014/main" id="{2563301A-F9C4-4E4E-91DD-0B818871764B}"/>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0" name="safe" title="Icon of a locked safe">
              <a:extLst>
                <a:ext uri="{FF2B5EF4-FFF2-40B4-BE49-F238E27FC236}">
                  <a16:creationId xmlns:a16="http://schemas.microsoft.com/office/drawing/2014/main" id="{65013FC8-44DB-4EF9-A6C1-D554BE59699C}"/>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dirty="0"/>
              <a:t>Alerts related to this IP</a:t>
            </a:r>
          </a:p>
        </p:txBody>
      </p:sp>
      <p:grpSp>
        <p:nvGrpSpPr>
          <p:cNvPr id="103" name="Group 102">
            <a:extLst>
              <a:ext uri="{FF2B5EF4-FFF2-40B4-BE49-F238E27FC236}">
                <a16:creationId xmlns:a16="http://schemas.microsoft.com/office/drawing/2014/main" id="{329B500C-7F18-4589-A0A2-4B71AE3B57D5}"/>
              </a:ext>
            </a:extLst>
          </p:cNvPr>
          <p:cNvGrpSpPr/>
          <p:nvPr/>
        </p:nvGrpSpPr>
        <p:grpSpPr>
          <a:xfrm>
            <a:off x="418643" y="3987607"/>
            <a:ext cx="717140" cy="717242"/>
            <a:chOff x="418643" y="4623409"/>
            <a:chExt cx="717140" cy="717242"/>
          </a:xfrm>
        </p:grpSpPr>
        <p:grpSp>
          <p:nvGrpSpPr>
            <p:cNvPr id="104" name="Group 103">
              <a:extLst>
                <a:ext uri="{FF2B5EF4-FFF2-40B4-BE49-F238E27FC236}">
                  <a16:creationId xmlns:a16="http://schemas.microsoft.com/office/drawing/2014/main" id="{BA6C7677-17F9-4FA8-AC0E-5E1369352FDE}"/>
                </a:ext>
              </a:extLst>
            </p:cNvPr>
            <p:cNvGrpSpPr/>
            <p:nvPr/>
          </p:nvGrpSpPr>
          <p:grpSpPr>
            <a:xfrm>
              <a:off x="418643" y="4623409"/>
              <a:ext cx="717140" cy="717242"/>
              <a:chOff x="418643" y="2533089"/>
              <a:chExt cx="717140" cy="717242"/>
            </a:xfrm>
          </p:grpSpPr>
          <p:sp>
            <p:nvSpPr>
              <p:cNvPr id="106" name="Freeform 5">
                <a:extLst>
                  <a:ext uri="{FF2B5EF4-FFF2-40B4-BE49-F238E27FC236}">
                    <a16:creationId xmlns:a16="http://schemas.microsoft.com/office/drawing/2014/main" id="{EE551A25-F545-42A2-917A-09FF84287C5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7" name="Freeform 6">
                <a:extLst>
                  <a:ext uri="{FF2B5EF4-FFF2-40B4-BE49-F238E27FC236}">
                    <a16:creationId xmlns:a16="http://schemas.microsoft.com/office/drawing/2014/main" id="{4DDE87D8-90E2-42AF-B917-B37431BB9C4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5" name="key" title="Icon of a key">
              <a:extLst>
                <a:ext uri="{FF2B5EF4-FFF2-40B4-BE49-F238E27FC236}">
                  <a16:creationId xmlns:a16="http://schemas.microsoft.com/office/drawing/2014/main" id="{BE627D1D-147B-4F36-82FA-BEC7DBECBBC7}"/>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IP in organization</a:t>
            </a:r>
          </a:p>
        </p:txBody>
      </p:sp>
      <p:sp>
        <p:nvSpPr>
          <p:cNvPr id="5" name="Text Placeholder 4"/>
          <p:cNvSpPr>
            <a:spLocks noGrp="1"/>
          </p:cNvSpPr>
          <p:nvPr>
            <p:ph type="body" sz="quarter" idx="21"/>
          </p:nvPr>
        </p:nvSpPr>
        <p:spPr/>
        <p:txBody>
          <a:bodyPr/>
          <a:lstStyle/>
          <a:p>
            <a:pPr lvl="1"/>
            <a:r>
              <a:rPr lang="en-US" dirty="0"/>
              <a:t>Prevalence</a:t>
            </a:r>
          </a:p>
        </p:txBody>
      </p:sp>
      <p:grpSp>
        <p:nvGrpSpPr>
          <p:cNvPr id="8" name="Group 7">
            <a:extLst>
              <a:ext uri="{FF2B5EF4-FFF2-40B4-BE49-F238E27FC236}">
                <a16:creationId xmlns:a16="http://schemas.microsoft.com/office/drawing/2014/main" id="{66060B82-5B35-4B44-971B-E3166C07C3C5}"/>
              </a:ext>
            </a:extLst>
          </p:cNvPr>
          <p:cNvGrpSpPr/>
          <p:nvPr/>
        </p:nvGrpSpPr>
        <p:grpSpPr>
          <a:xfrm>
            <a:off x="418643" y="4842674"/>
            <a:ext cx="717140" cy="717242"/>
            <a:chOff x="418643" y="4842674"/>
            <a:chExt cx="717140" cy="717242"/>
          </a:xfrm>
        </p:grpSpPr>
        <p:grpSp>
          <p:nvGrpSpPr>
            <p:cNvPr id="109" name="Group 108">
              <a:extLst>
                <a:ext uri="{FF2B5EF4-FFF2-40B4-BE49-F238E27FC236}">
                  <a16:creationId xmlns:a16="http://schemas.microsoft.com/office/drawing/2014/main" id="{554C4595-8443-4AC4-800F-BF8C64E1F060}"/>
                </a:ext>
              </a:extLst>
            </p:cNvPr>
            <p:cNvGrpSpPr/>
            <p:nvPr/>
          </p:nvGrpSpPr>
          <p:grpSpPr>
            <a:xfrm>
              <a:off x="418643" y="4842674"/>
              <a:ext cx="717140" cy="717242"/>
              <a:chOff x="418643" y="2533089"/>
              <a:chExt cx="717140" cy="717242"/>
            </a:xfrm>
          </p:grpSpPr>
          <p:sp>
            <p:nvSpPr>
              <p:cNvPr id="111" name="Freeform 5">
                <a:extLst>
                  <a:ext uri="{FF2B5EF4-FFF2-40B4-BE49-F238E27FC236}">
                    <a16:creationId xmlns:a16="http://schemas.microsoft.com/office/drawing/2014/main" id="{7B73609B-5F5B-45AF-A42C-663092B52B5C}"/>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2" name="Freeform 6">
                <a:extLst>
                  <a:ext uri="{FF2B5EF4-FFF2-40B4-BE49-F238E27FC236}">
                    <a16:creationId xmlns:a16="http://schemas.microsoft.com/office/drawing/2014/main" id="{FC446386-104E-471A-87FF-B4FD9F0D439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 name="document_6" title="Icon of a document with a padlock in the lower right corner">
              <a:extLst>
                <a:ext uri="{FF2B5EF4-FFF2-40B4-BE49-F238E27FC236}">
                  <a16:creationId xmlns:a16="http://schemas.microsoft.com/office/drawing/2014/main" id="{13A01198-6376-4512-AEC8-D1B8675F40E9}"/>
                </a:ext>
              </a:extLst>
            </p:cNvPr>
            <p:cNvSpPr>
              <a:spLocks noChangeAspect="1" noEditPoints="1"/>
            </p:cNvSpPr>
            <p:nvPr/>
          </p:nvSpPr>
          <p:spPr bwMode="auto">
            <a:xfrm>
              <a:off x="639537" y="5029200"/>
              <a:ext cx="275352" cy="34419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1049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Define the capabilities of Microsoft Defender for Endpoint</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Understand how to hunt threats within your network.</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3976420"/>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183893"/>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47219"/>
            <a:ext cx="4892985" cy="607124"/>
          </a:xfrm>
          <a:prstGeom prst="rect">
            <a:avLst/>
          </a:prstGeom>
          <a:noFill/>
        </p:spPr>
        <p:txBody>
          <a:bodyPr wrap="square" lIns="0" tIns="0" rIns="0" bIns="0" rtlCol="0" anchor="ctr">
            <a:noAutofit/>
          </a:bodyPr>
          <a:lstStyle/>
          <a:p>
            <a:r>
              <a:rPr lang="en-US" sz="1961" dirty="0"/>
              <a:t>Explain how Microsoft Defender for Endpoint can remediate risks in your environment</a:t>
            </a:r>
          </a:p>
        </p:txBody>
      </p:sp>
    </p:spTree>
    <p:extLst>
      <p:ext uri="{BB962C8B-B14F-4D97-AF65-F5344CB8AC3E}">
        <p14:creationId xmlns:p14="http://schemas.microsoft.com/office/powerpoint/2010/main" val="29146351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Investigate a domain</a:t>
            </a:r>
          </a:p>
        </p:txBody>
      </p:sp>
      <p:grpSp>
        <p:nvGrpSpPr>
          <p:cNvPr id="73" name="Group 72">
            <a:extLst>
              <a:ext uri="{FF2B5EF4-FFF2-40B4-BE49-F238E27FC236}">
                <a16:creationId xmlns:a16="http://schemas.microsoft.com/office/drawing/2014/main" id="{91D000DF-F432-4565-9471-E66F45CD392D}"/>
              </a:ext>
            </a:extLst>
          </p:cNvPr>
          <p:cNvGrpSpPr/>
          <p:nvPr/>
        </p:nvGrpSpPr>
        <p:grpSpPr>
          <a:xfrm>
            <a:off x="418643" y="1422406"/>
            <a:ext cx="717140" cy="717242"/>
            <a:chOff x="418643" y="1487929"/>
            <a:chExt cx="717140" cy="717242"/>
          </a:xfrm>
        </p:grpSpPr>
        <p:grpSp>
          <p:nvGrpSpPr>
            <p:cNvPr id="74" name="Group 73">
              <a:extLst>
                <a:ext uri="{FF2B5EF4-FFF2-40B4-BE49-F238E27FC236}">
                  <a16:creationId xmlns:a16="http://schemas.microsoft.com/office/drawing/2014/main" id="{93647516-C228-469B-B1FC-859B719817B4}"/>
                </a:ext>
              </a:extLst>
            </p:cNvPr>
            <p:cNvGrpSpPr/>
            <p:nvPr/>
          </p:nvGrpSpPr>
          <p:grpSpPr>
            <a:xfrm>
              <a:off x="418643" y="1487929"/>
              <a:ext cx="717140" cy="717242"/>
              <a:chOff x="418643" y="1487929"/>
              <a:chExt cx="717140" cy="717242"/>
            </a:xfrm>
          </p:grpSpPr>
          <p:sp>
            <p:nvSpPr>
              <p:cNvPr id="76" name="Freeform 5">
                <a:extLst>
                  <a:ext uri="{FF2B5EF4-FFF2-40B4-BE49-F238E27FC236}">
                    <a16:creationId xmlns:a16="http://schemas.microsoft.com/office/drawing/2014/main" id="{88E06986-A3F5-4738-9C30-6EFF29589D7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7" name="Freeform 6">
                <a:extLst>
                  <a:ext uri="{FF2B5EF4-FFF2-40B4-BE49-F238E27FC236}">
                    <a16:creationId xmlns:a16="http://schemas.microsoft.com/office/drawing/2014/main" id="{D0CBFC9D-909B-4FB5-91CC-F43E2316B0BF}"/>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5" name="Lock" title="Icon of a padlock">
              <a:extLst>
                <a:ext uri="{FF2B5EF4-FFF2-40B4-BE49-F238E27FC236}">
                  <a16:creationId xmlns:a16="http://schemas.microsoft.com/office/drawing/2014/main" id="{8C44A5E8-2563-47CA-95F2-1968628EE847}"/>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URL details, Contacts, Nameservers</a:t>
            </a:r>
          </a:p>
        </p:txBody>
      </p:sp>
      <p:grpSp>
        <p:nvGrpSpPr>
          <p:cNvPr id="78" name="Group 77">
            <a:extLst>
              <a:ext uri="{FF2B5EF4-FFF2-40B4-BE49-F238E27FC236}">
                <a16:creationId xmlns:a16="http://schemas.microsoft.com/office/drawing/2014/main" id="{8180A218-B5E8-4D5E-873E-6DA40504EF61}"/>
              </a:ext>
            </a:extLst>
          </p:cNvPr>
          <p:cNvGrpSpPr/>
          <p:nvPr/>
        </p:nvGrpSpPr>
        <p:grpSpPr>
          <a:xfrm>
            <a:off x="418643" y="2277473"/>
            <a:ext cx="717140" cy="717242"/>
            <a:chOff x="418643" y="2533089"/>
            <a:chExt cx="717140" cy="717242"/>
          </a:xfrm>
        </p:grpSpPr>
        <p:grpSp>
          <p:nvGrpSpPr>
            <p:cNvPr id="79" name="Group 78">
              <a:extLst>
                <a:ext uri="{FF2B5EF4-FFF2-40B4-BE49-F238E27FC236}">
                  <a16:creationId xmlns:a16="http://schemas.microsoft.com/office/drawing/2014/main" id="{F24F4B1E-A929-41BB-A97F-C83039983EB8}"/>
                </a:ext>
              </a:extLst>
            </p:cNvPr>
            <p:cNvGrpSpPr/>
            <p:nvPr/>
          </p:nvGrpSpPr>
          <p:grpSpPr>
            <a:xfrm>
              <a:off x="418643" y="2533089"/>
              <a:ext cx="717140" cy="717242"/>
              <a:chOff x="418643" y="2533089"/>
              <a:chExt cx="717140" cy="717242"/>
            </a:xfrm>
          </p:grpSpPr>
          <p:sp>
            <p:nvSpPr>
              <p:cNvPr id="81" name="Freeform 5">
                <a:extLst>
                  <a:ext uri="{FF2B5EF4-FFF2-40B4-BE49-F238E27FC236}">
                    <a16:creationId xmlns:a16="http://schemas.microsoft.com/office/drawing/2014/main" id="{9FF9C583-131B-4729-9202-2E4F6FF358F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2" name="Freeform 6">
                <a:extLst>
                  <a:ext uri="{FF2B5EF4-FFF2-40B4-BE49-F238E27FC236}">
                    <a16:creationId xmlns:a16="http://schemas.microsoft.com/office/drawing/2014/main" id="{CB7D9FB0-F6A7-4150-BD8C-BC6C6FD144FB}"/>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0" name="shield_3" title="Icon of a shield with an exclamation point inside">
              <a:extLst>
                <a:ext uri="{FF2B5EF4-FFF2-40B4-BE49-F238E27FC236}">
                  <a16:creationId xmlns:a16="http://schemas.microsoft.com/office/drawing/2014/main" id="{3123E87A-D2CD-4B66-A611-4B7A21D7BC0B}"/>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Alerts related to this URL</a:t>
            </a:r>
          </a:p>
        </p:txBody>
      </p:sp>
      <p:grpSp>
        <p:nvGrpSpPr>
          <p:cNvPr id="83" name="Group 82">
            <a:extLst>
              <a:ext uri="{FF2B5EF4-FFF2-40B4-BE49-F238E27FC236}">
                <a16:creationId xmlns:a16="http://schemas.microsoft.com/office/drawing/2014/main" id="{6D4D8D75-FE79-4FDC-8140-752F5D62AA98}"/>
              </a:ext>
            </a:extLst>
          </p:cNvPr>
          <p:cNvGrpSpPr/>
          <p:nvPr/>
        </p:nvGrpSpPr>
        <p:grpSpPr>
          <a:xfrm>
            <a:off x="418643" y="3132540"/>
            <a:ext cx="717140" cy="717242"/>
            <a:chOff x="418643" y="3578249"/>
            <a:chExt cx="717140" cy="717242"/>
          </a:xfrm>
        </p:grpSpPr>
        <p:grpSp>
          <p:nvGrpSpPr>
            <p:cNvPr id="99" name="Group 98">
              <a:extLst>
                <a:ext uri="{FF2B5EF4-FFF2-40B4-BE49-F238E27FC236}">
                  <a16:creationId xmlns:a16="http://schemas.microsoft.com/office/drawing/2014/main" id="{13F9EAF8-3992-4AE2-9267-DBCC4FEB6610}"/>
                </a:ext>
              </a:extLst>
            </p:cNvPr>
            <p:cNvGrpSpPr/>
            <p:nvPr/>
          </p:nvGrpSpPr>
          <p:grpSpPr>
            <a:xfrm>
              <a:off x="418643" y="3578249"/>
              <a:ext cx="717140" cy="717242"/>
              <a:chOff x="418643" y="2533089"/>
              <a:chExt cx="717140" cy="717242"/>
            </a:xfrm>
          </p:grpSpPr>
          <p:sp>
            <p:nvSpPr>
              <p:cNvPr id="101" name="Freeform 5">
                <a:extLst>
                  <a:ext uri="{FF2B5EF4-FFF2-40B4-BE49-F238E27FC236}">
                    <a16:creationId xmlns:a16="http://schemas.microsoft.com/office/drawing/2014/main" id="{5BA4A414-925E-4685-8E41-C9C891362AF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2" name="Freeform 6">
                <a:extLst>
                  <a:ext uri="{FF2B5EF4-FFF2-40B4-BE49-F238E27FC236}">
                    <a16:creationId xmlns:a16="http://schemas.microsoft.com/office/drawing/2014/main" id="{2563301A-F9C4-4E4E-91DD-0B818871764B}"/>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0" name="safe" title="Icon of a locked safe">
              <a:extLst>
                <a:ext uri="{FF2B5EF4-FFF2-40B4-BE49-F238E27FC236}">
                  <a16:creationId xmlns:a16="http://schemas.microsoft.com/office/drawing/2014/main" id="{65013FC8-44DB-4EF9-A6C1-D554BE59699C}"/>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dirty="0"/>
              <a:t>URL in organization</a:t>
            </a:r>
          </a:p>
        </p:txBody>
      </p:sp>
      <p:grpSp>
        <p:nvGrpSpPr>
          <p:cNvPr id="103" name="Group 102">
            <a:extLst>
              <a:ext uri="{FF2B5EF4-FFF2-40B4-BE49-F238E27FC236}">
                <a16:creationId xmlns:a16="http://schemas.microsoft.com/office/drawing/2014/main" id="{329B500C-7F18-4589-A0A2-4B71AE3B57D5}"/>
              </a:ext>
            </a:extLst>
          </p:cNvPr>
          <p:cNvGrpSpPr/>
          <p:nvPr/>
        </p:nvGrpSpPr>
        <p:grpSpPr>
          <a:xfrm>
            <a:off x="418643" y="3987607"/>
            <a:ext cx="717140" cy="717242"/>
            <a:chOff x="418643" y="4623409"/>
            <a:chExt cx="717140" cy="717242"/>
          </a:xfrm>
        </p:grpSpPr>
        <p:grpSp>
          <p:nvGrpSpPr>
            <p:cNvPr id="104" name="Group 103">
              <a:extLst>
                <a:ext uri="{FF2B5EF4-FFF2-40B4-BE49-F238E27FC236}">
                  <a16:creationId xmlns:a16="http://schemas.microsoft.com/office/drawing/2014/main" id="{BA6C7677-17F9-4FA8-AC0E-5E1369352FDE}"/>
                </a:ext>
              </a:extLst>
            </p:cNvPr>
            <p:cNvGrpSpPr/>
            <p:nvPr/>
          </p:nvGrpSpPr>
          <p:grpSpPr>
            <a:xfrm>
              <a:off x="418643" y="4623409"/>
              <a:ext cx="717140" cy="717242"/>
              <a:chOff x="418643" y="2533089"/>
              <a:chExt cx="717140" cy="717242"/>
            </a:xfrm>
          </p:grpSpPr>
          <p:sp>
            <p:nvSpPr>
              <p:cNvPr id="106" name="Freeform 5">
                <a:extLst>
                  <a:ext uri="{FF2B5EF4-FFF2-40B4-BE49-F238E27FC236}">
                    <a16:creationId xmlns:a16="http://schemas.microsoft.com/office/drawing/2014/main" id="{EE551A25-F545-42A2-917A-09FF84287C5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7" name="Freeform 6">
                <a:extLst>
                  <a:ext uri="{FF2B5EF4-FFF2-40B4-BE49-F238E27FC236}">
                    <a16:creationId xmlns:a16="http://schemas.microsoft.com/office/drawing/2014/main" id="{4DDE87D8-90E2-42AF-B917-B37431BB9C4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5" name="key" title="Icon of a key">
              <a:extLst>
                <a:ext uri="{FF2B5EF4-FFF2-40B4-BE49-F238E27FC236}">
                  <a16:creationId xmlns:a16="http://schemas.microsoft.com/office/drawing/2014/main" id="{BE627D1D-147B-4F36-82FA-BEC7DBECBBC7}"/>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Most recent observed devices with URL</a:t>
            </a:r>
          </a:p>
        </p:txBody>
      </p:sp>
    </p:spTree>
    <p:extLst>
      <p:ext uri="{BB962C8B-B14F-4D97-AF65-F5344CB8AC3E}">
        <p14:creationId xmlns:p14="http://schemas.microsoft.com/office/powerpoint/2010/main" val="288863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138232005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230" y="3056674"/>
            <a:ext cx="8852145" cy="1140505"/>
          </a:xfrm>
        </p:spPr>
        <p:txBody>
          <a:bodyPr/>
          <a:lstStyle/>
          <a:p>
            <a:r>
              <a:rPr lang="en-US" dirty="0"/>
              <a:t>Lesson 8: Configure and manage automation</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45463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Configure advanced features of Microsoft Defender for Endpoint</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Manage automation settings in Microsoft Defender for Endpoint</a:t>
            </a:r>
          </a:p>
        </p:txBody>
      </p:sp>
    </p:spTree>
    <p:extLst>
      <p:ext uri="{BB962C8B-B14F-4D97-AF65-F5344CB8AC3E}">
        <p14:creationId xmlns:p14="http://schemas.microsoft.com/office/powerpoint/2010/main" val="377574168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Configure advanced features</a:t>
            </a:r>
          </a:p>
        </p:txBody>
      </p:sp>
      <p:sp>
        <p:nvSpPr>
          <p:cNvPr id="6" name="Text Placeholder 5"/>
          <p:cNvSpPr>
            <a:spLocks noGrp="1"/>
          </p:cNvSpPr>
          <p:nvPr>
            <p:ph type="body" sz="quarter" idx="15"/>
          </p:nvPr>
        </p:nvSpPr>
        <p:spPr>
          <a:xfrm>
            <a:off x="4286128" y="1994072"/>
            <a:ext cx="3663803" cy="4308904"/>
          </a:xfrm>
        </p:spPr>
        <p:txBody>
          <a:bodyPr/>
          <a:lstStyle/>
          <a:p>
            <a:pPr lvl="1"/>
            <a:r>
              <a:rPr lang="en-US" dirty="0"/>
              <a:t>The Advanced features area provides many an on/off switch for features within the product. The following are settings that are automation focused.</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Automated Investigation</a:t>
            </a:r>
          </a:p>
        </p:txBody>
      </p:sp>
      <p:sp>
        <p:nvSpPr>
          <p:cNvPr id="2" name="Text Placeholder 1">
            <a:extLst>
              <a:ext uri="{FF2B5EF4-FFF2-40B4-BE49-F238E27FC236}">
                <a16:creationId xmlns:a16="http://schemas.microsoft.com/office/drawing/2014/main" id="{0EA92DA2-96B0-4E41-80DC-E072500321CE}"/>
              </a:ext>
            </a:extLst>
          </p:cNvPr>
          <p:cNvSpPr>
            <a:spLocks noGrp="1"/>
          </p:cNvSpPr>
          <p:nvPr>
            <p:ph type="body" sz="quarter" idx="18"/>
          </p:nvPr>
        </p:nvSpPr>
        <p:spPr>
          <a:ln>
            <a:solidFill>
              <a:schemeClr val="accent1"/>
            </a:solidFill>
          </a:ln>
        </p:spPr>
        <p:txBody>
          <a:bodyPr/>
          <a:lstStyle/>
          <a:p>
            <a:r>
              <a:rPr lang="en-US" dirty="0"/>
              <a:t>Automatically resolve alerts</a:t>
            </a:r>
          </a:p>
        </p:txBody>
      </p:sp>
      <p:sp>
        <p:nvSpPr>
          <p:cNvPr id="3" name="Text Placeholder 2">
            <a:extLst>
              <a:ext uri="{FF2B5EF4-FFF2-40B4-BE49-F238E27FC236}">
                <a16:creationId xmlns:a16="http://schemas.microsoft.com/office/drawing/2014/main" id="{ECD5E4E6-E2D8-48B3-AEE7-EFC203101F71}"/>
              </a:ext>
            </a:extLst>
          </p:cNvPr>
          <p:cNvSpPr>
            <a:spLocks noGrp="1"/>
          </p:cNvSpPr>
          <p:nvPr>
            <p:ph type="body" sz="quarter" idx="19"/>
          </p:nvPr>
        </p:nvSpPr>
        <p:spPr>
          <a:ln>
            <a:solidFill>
              <a:schemeClr val="accent1"/>
            </a:solidFill>
          </a:ln>
        </p:spPr>
        <p:txBody>
          <a:bodyPr/>
          <a:lstStyle/>
          <a:p>
            <a:r>
              <a:rPr lang="en-US" dirty="0"/>
              <a:t>Enable EDR in block mode</a:t>
            </a:r>
          </a:p>
        </p:txBody>
      </p:sp>
      <p:sp>
        <p:nvSpPr>
          <p:cNvPr id="5" name="Text Placeholder 4">
            <a:extLst>
              <a:ext uri="{FF2B5EF4-FFF2-40B4-BE49-F238E27FC236}">
                <a16:creationId xmlns:a16="http://schemas.microsoft.com/office/drawing/2014/main" id="{E4103EE6-7408-4E31-8E85-CBF83844F975}"/>
              </a:ext>
            </a:extLst>
          </p:cNvPr>
          <p:cNvSpPr>
            <a:spLocks noGrp="1"/>
          </p:cNvSpPr>
          <p:nvPr>
            <p:ph type="body" sz="quarter" idx="21"/>
          </p:nvPr>
        </p:nvSpPr>
        <p:spPr>
          <a:ln>
            <a:solidFill>
              <a:schemeClr val="accent1"/>
            </a:solidFill>
          </a:ln>
        </p:spPr>
        <p:txBody>
          <a:bodyPr/>
          <a:lstStyle/>
          <a:p>
            <a:r>
              <a:rPr lang="en-US" dirty="0"/>
              <a:t>Allow or block file</a:t>
            </a:r>
          </a:p>
        </p:txBody>
      </p:sp>
      <p:grpSp>
        <p:nvGrpSpPr>
          <p:cNvPr id="21" name="Group 20">
            <a:extLst>
              <a:ext uri="{FF2B5EF4-FFF2-40B4-BE49-F238E27FC236}">
                <a16:creationId xmlns:a16="http://schemas.microsoft.com/office/drawing/2014/main" id="{306A1C08-3B73-436A-8B12-AE7D43EF0951}"/>
              </a:ext>
            </a:extLst>
          </p:cNvPr>
          <p:cNvGrpSpPr/>
          <p:nvPr/>
        </p:nvGrpSpPr>
        <p:grpSpPr>
          <a:xfrm>
            <a:off x="3243154" y="2857328"/>
            <a:ext cx="723714" cy="723714"/>
            <a:chOff x="3243154" y="2857328"/>
            <a:chExt cx="723714" cy="723714"/>
          </a:xfrm>
        </p:grpSpPr>
        <p:grpSp>
          <p:nvGrpSpPr>
            <p:cNvPr id="20" name="Group 19">
              <a:extLst>
                <a:ext uri="{FF2B5EF4-FFF2-40B4-BE49-F238E27FC236}">
                  <a16:creationId xmlns:a16="http://schemas.microsoft.com/office/drawing/2014/main" id="{84D4CF70-1FF3-4B01-A925-64D6376769AE}"/>
                </a:ext>
              </a:extLst>
            </p:cNvPr>
            <p:cNvGrpSpPr/>
            <p:nvPr/>
          </p:nvGrpSpPr>
          <p:grpSpPr>
            <a:xfrm>
              <a:off x="3243154" y="2857328"/>
              <a:ext cx="723714" cy="723714"/>
              <a:chOff x="3243154" y="2857328"/>
              <a:chExt cx="723714" cy="723714"/>
            </a:xfrm>
          </p:grpSpPr>
          <p:sp>
            <p:nvSpPr>
              <p:cNvPr id="103" name="AutoShape 3">
                <a:extLst>
                  <a:ext uri="{FF2B5EF4-FFF2-40B4-BE49-F238E27FC236}">
                    <a16:creationId xmlns:a16="http://schemas.microsoft.com/office/drawing/2014/main" id="{8BA09507-DF99-4FC9-BE29-239C65753B04}"/>
                  </a:ext>
                </a:extLst>
              </p:cNvPr>
              <p:cNvSpPr>
                <a:spLocks noChangeAspect="1" noChangeArrowheads="1" noTextEdit="1"/>
              </p:cNvSpPr>
              <p:nvPr/>
            </p:nvSpPr>
            <p:spPr bwMode="auto">
              <a:xfrm>
                <a:off x="3243154" y="2857328"/>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5">
                <a:extLst>
                  <a:ext uri="{FF2B5EF4-FFF2-40B4-BE49-F238E27FC236}">
                    <a16:creationId xmlns:a16="http://schemas.microsoft.com/office/drawing/2014/main" id="{5423F011-7F52-4302-90DE-525BB95D0AE9}"/>
                  </a:ext>
                </a:extLst>
              </p:cNvPr>
              <p:cNvSpPr>
                <a:spLocks/>
              </p:cNvSpPr>
              <p:nvPr/>
            </p:nvSpPr>
            <p:spPr bwMode="auto">
              <a:xfrm>
                <a:off x="3243154" y="2857328"/>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05" name="Freeform 6">
                <a:extLst>
                  <a:ext uri="{FF2B5EF4-FFF2-40B4-BE49-F238E27FC236}">
                    <a16:creationId xmlns:a16="http://schemas.microsoft.com/office/drawing/2014/main" id="{1CE5F476-E189-488D-A9D3-178416CEDE4F}"/>
                  </a:ext>
                </a:extLst>
              </p:cNvPr>
              <p:cNvSpPr>
                <a:spLocks noEditPoints="1"/>
              </p:cNvSpPr>
              <p:nvPr/>
            </p:nvSpPr>
            <p:spPr bwMode="auto">
              <a:xfrm>
                <a:off x="3300405" y="2913845"/>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7" name="Lock" title="Icon of a padlock">
              <a:extLst>
                <a:ext uri="{FF2B5EF4-FFF2-40B4-BE49-F238E27FC236}">
                  <a16:creationId xmlns:a16="http://schemas.microsoft.com/office/drawing/2014/main" id="{5B35D78B-0BE6-4225-B4B0-B88858651A64}"/>
                </a:ext>
              </a:extLst>
            </p:cNvPr>
            <p:cNvSpPr>
              <a:spLocks noChangeAspect="1" noEditPoints="1"/>
            </p:cNvSpPr>
            <p:nvPr/>
          </p:nvSpPr>
          <p:spPr bwMode="auto">
            <a:xfrm>
              <a:off x="3473474" y="3035343"/>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D5B38E61-299A-4BFD-BE4F-172B48AF67D8}"/>
              </a:ext>
            </a:extLst>
          </p:cNvPr>
          <p:cNvGrpSpPr/>
          <p:nvPr/>
        </p:nvGrpSpPr>
        <p:grpSpPr>
          <a:xfrm>
            <a:off x="10938519" y="2857328"/>
            <a:ext cx="723714" cy="723714"/>
            <a:chOff x="10938519" y="2857328"/>
            <a:chExt cx="723714" cy="723714"/>
          </a:xfrm>
        </p:grpSpPr>
        <p:grpSp>
          <p:nvGrpSpPr>
            <p:cNvPr id="15" name="Group 14">
              <a:extLst>
                <a:ext uri="{FF2B5EF4-FFF2-40B4-BE49-F238E27FC236}">
                  <a16:creationId xmlns:a16="http://schemas.microsoft.com/office/drawing/2014/main" id="{F565AD2C-08D8-4A35-BD0D-77C0CFC568D0}"/>
                </a:ext>
              </a:extLst>
            </p:cNvPr>
            <p:cNvGrpSpPr/>
            <p:nvPr/>
          </p:nvGrpSpPr>
          <p:grpSpPr>
            <a:xfrm>
              <a:off x="10938519" y="2857328"/>
              <a:ext cx="723714" cy="723714"/>
              <a:chOff x="10938519" y="2857328"/>
              <a:chExt cx="723714" cy="723714"/>
            </a:xfrm>
          </p:grpSpPr>
          <p:sp>
            <p:nvSpPr>
              <p:cNvPr id="117" name="AutoShape 3">
                <a:extLst>
                  <a:ext uri="{FF2B5EF4-FFF2-40B4-BE49-F238E27FC236}">
                    <a16:creationId xmlns:a16="http://schemas.microsoft.com/office/drawing/2014/main" id="{9129646F-74F6-441E-A228-2C2213B48546}"/>
                  </a:ext>
                </a:extLst>
              </p:cNvPr>
              <p:cNvSpPr>
                <a:spLocks noChangeAspect="1" noChangeArrowheads="1" noTextEdit="1"/>
              </p:cNvSpPr>
              <p:nvPr/>
            </p:nvSpPr>
            <p:spPr bwMode="auto">
              <a:xfrm>
                <a:off x="10938519" y="2857328"/>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5">
                <a:extLst>
                  <a:ext uri="{FF2B5EF4-FFF2-40B4-BE49-F238E27FC236}">
                    <a16:creationId xmlns:a16="http://schemas.microsoft.com/office/drawing/2014/main" id="{4974A834-07AE-4283-A7DF-01C27A92F0E5}"/>
                  </a:ext>
                </a:extLst>
              </p:cNvPr>
              <p:cNvSpPr>
                <a:spLocks/>
              </p:cNvSpPr>
              <p:nvPr/>
            </p:nvSpPr>
            <p:spPr bwMode="auto">
              <a:xfrm>
                <a:off x="10938519" y="2857328"/>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19" name="Freeform 6">
                <a:extLst>
                  <a:ext uri="{FF2B5EF4-FFF2-40B4-BE49-F238E27FC236}">
                    <a16:creationId xmlns:a16="http://schemas.microsoft.com/office/drawing/2014/main" id="{85584401-DB20-4548-A00C-B3D7BB88DBB4}"/>
                  </a:ext>
                </a:extLst>
              </p:cNvPr>
              <p:cNvSpPr>
                <a:spLocks noEditPoints="1"/>
              </p:cNvSpPr>
              <p:nvPr/>
            </p:nvSpPr>
            <p:spPr bwMode="auto">
              <a:xfrm>
                <a:off x="10995770" y="2913845"/>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9" name="Lock" title="Icon of a padlock">
              <a:extLst>
                <a:ext uri="{FF2B5EF4-FFF2-40B4-BE49-F238E27FC236}">
                  <a16:creationId xmlns:a16="http://schemas.microsoft.com/office/drawing/2014/main" id="{292FFE62-1374-4B92-B01E-979508CA9353}"/>
                </a:ext>
              </a:extLst>
            </p:cNvPr>
            <p:cNvSpPr>
              <a:spLocks noChangeAspect="1" noEditPoints="1"/>
            </p:cNvSpPr>
            <p:nvPr/>
          </p:nvSpPr>
          <p:spPr bwMode="auto">
            <a:xfrm>
              <a:off x="11168839" y="3035343"/>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E096F926-1061-43D8-884F-D918827284FD}"/>
              </a:ext>
            </a:extLst>
          </p:cNvPr>
          <p:cNvGrpSpPr/>
          <p:nvPr/>
        </p:nvGrpSpPr>
        <p:grpSpPr>
          <a:xfrm>
            <a:off x="3243154" y="4725015"/>
            <a:ext cx="723714" cy="723714"/>
            <a:chOff x="3243154" y="4725015"/>
            <a:chExt cx="723714" cy="723714"/>
          </a:xfrm>
        </p:grpSpPr>
        <p:grpSp>
          <p:nvGrpSpPr>
            <p:cNvPr id="22" name="Group 21">
              <a:extLst>
                <a:ext uri="{FF2B5EF4-FFF2-40B4-BE49-F238E27FC236}">
                  <a16:creationId xmlns:a16="http://schemas.microsoft.com/office/drawing/2014/main" id="{2618F72A-5048-4620-8ADC-4D3145FA761D}"/>
                </a:ext>
              </a:extLst>
            </p:cNvPr>
            <p:cNvGrpSpPr/>
            <p:nvPr/>
          </p:nvGrpSpPr>
          <p:grpSpPr>
            <a:xfrm>
              <a:off x="3243154" y="4725015"/>
              <a:ext cx="723714" cy="723714"/>
              <a:chOff x="3243154" y="4725015"/>
              <a:chExt cx="723714" cy="723714"/>
            </a:xfrm>
          </p:grpSpPr>
          <p:sp>
            <p:nvSpPr>
              <p:cNvPr id="124" name="AutoShape 3">
                <a:extLst>
                  <a:ext uri="{FF2B5EF4-FFF2-40B4-BE49-F238E27FC236}">
                    <a16:creationId xmlns:a16="http://schemas.microsoft.com/office/drawing/2014/main" id="{AE667490-B488-43CD-BD15-7F18AC40D166}"/>
                  </a:ext>
                </a:extLst>
              </p:cNvPr>
              <p:cNvSpPr>
                <a:spLocks noChangeAspect="1" noChangeArrowheads="1" noTextEdit="1"/>
              </p:cNvSpPr>
              <p:nvPr/>
            </p:nvSpPr>
            <p:spPr bwMode="auto">
              <a:xfrm>
                <a:off x="3243154" y="4725015"/>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5">
                <a:extLst>
                  <a:ext uri="{FF2B5EF4-FFF2-40B4-BE49-F238E27FC236}">
                    <a16:creationId xmlns:a16="http://schemas.microsoft.com/office/drawing/2014/main" id="{B8E20429-2D02-4E53-AAED-392DF4622323}"/>
                  </a:ext>
                </a:extLst>
              </p:cNvPr>
              <p:cNvSpPr>
                <a:spLocks/>
              </p:cNvSpPr>
              <p:nvPr/>
            </p:nvSpPr>
            <p:spPr bwMode="auto">
              <a:xfrm>
                <a:off x="3243154" y="4725015"/>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26" name="Freeform 6">
                <a:extLst>
                  <a:ext uri="{FF2B5EF4-FFF2-40B4-BE49-F238E27FC236}">
                    <a16:creationId xmlns:a16="http://schemas.microsoft.com/office/drawing/2014/main" id="{32369134-94CD-4BC1-B4BE-F0C6759C9241}"/>
                  </a:ext>
                </a:extLst>
              </p:cNvPr>
              <p:cNvSpPr>
                <a:spLocks noEditPoints="1"/>
              </p:cNvSpPr>
              <p:nvPr/>
            </p:nvSpPr>
            <p:spPr bwMode="auto">
              <a:xfrm>
                <a:off x="3300405" y="4781532"/>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10" name="Lock" title="Icon of a padlock">
              <a:extLst>
                <a:ext uri="{FF2B5EF4-FFF2-40B4-BE49-F238E27FC236}">
                  <a16:creationId xmlns:a16="http://schemas.microsoft.com/office/drawing/2014/main" id="{848E560F-19CF-428A-9E34-51FFA9B31DAC}"/>
                </a:ext>
              </a:extLst>
            </p:cNvPr>
            <p:cNvSpPr>
              <a:spLocks noChangeAspect="1" noEditPoints="1"/>
            </p:cNvSpPr>
            <p:nvPr/>
          </p:nvSpPr>
          <p:spPr bwMode="auto">
            <a:xfrm>
              <a:off x="3473474" y="4903030"/>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72904045-62BE-400B-AA09-A76A23EB7ED7}"/>
              </a:ext>
            </a:extLst>
          </p:cNvPr>
          <p:cNvGrpSpPr/>
          <p:nvPr/>
        </p:nvGrpSpPr>
        <p:grpSpPr>
          <a:xfrm>
            <a:off x="10938519" y="4725015"/>
            <a:ext cx="723714" cy="723714"/>
            <a:chOff x="10938519" y="4725015"/>
            <a:chExt cx="723714" cy="723714"/>
          </a:xfrm>
        </p:grpSpPr>
        <p:grpSp>
          <p:nvGrpSpPr>
            <p:cNvPr id="26" name="Group 25">
              <a:extLst>
                <a:ext uri="{FF2B5EF4-FFF2-40B4-BE49-F238E27FC236}">
                  <a16:creationId xmlns:a16="http://schemas.microsoft.com/office/drawing/2014/main" id="{96A18A38-001E-4CE0-A1E8-CE06A12ABA4F}"/>
                </a:ext>
              </a:extLst>
            </p:cNvPr>
            <p:cNvGrpSpPr/>
            <p:nvPr/>
          </p:nvGrpSpPr>
          <p:grpSpPr>
            <a:xfrm>
              <a:off x="10938519" y="4725015"/>
              <a:ext cx="723714" cy="723714"/>
              <a:chOff x="10938519" y="4725015"/>
              <a:chExt cx="723714" cy="723714"/>
            </a:xfrm>
          </p:grpSpPr>
          <p:sp>
            <p:nvSpPr>
              <p:cNvPr id="138" name="AutoShape 3">
                <a:extLst>
                  <a:ext uri="{FF2B5EF4-FFF2-40B4-BE49-F238E27FC236}">
                    <a16:creationId xmlns:a16="http://schemas.microsoft.com/office/drawing/2014/main" id="{43259BD8-33F7-47C3-8895-C0C0443E2570}"/>
                  </a:ext>
                </a:extLst>
              </p:cNvPr>
              <p:cNvSpPr>
                <a:spLocks noChangeAspect="1" noChangeArrowheads="1" noTextEdit="1"/>
              </p:cNvSpPr>
              <p:nvPr/>
            </p:nvSpPr>
            <p:spPr bwMode="auto">
              <a:xfrm>
                <a:off x="10938519" y="4725015"/>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5">
                <a:extLst>
                  <a:ext uri="{FF2B5EF4-FFF2-40B4-BE49-F238E27FC236}">
                    <a16:creationId xmlns:a16="http://schemas.microsoft.com/office/drawing/2014/main" id="{7B24AEBD-1A01-498E-BF49-A249F3285848}"/>
                  </a:ext>
                </a:extLst>
              </p:cNvPr>
              <p:cNvSpPr>
                <a:spLocks/>
              </p:cNvSpPr>
              <p:nvPr/>
            </p:nvSpPr>
            <p:spPr bwMode="auto">
              <a:xfrm>
                <a:off x="10938519" y="4725015"/>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40" name="Freeform 6">
                <a:extLst>
                  <a:ext uri="{FF2B5EF4-FFF2-40B4-BE49-F238E27FC236}">
                    <a16:creationId xmlns:a16="http://schemas.microsoft.com/office/drawing/2014/main" id="{DB3DA5F8-654C-494D-BB18-F827247102F9}"/>
                  </a:ext>
                </a:extLst>
              </p:cNvPr>
              <p:cNvSpPr>
                <a:spLocks noEditPoints="1"/>
              </p:cNvSpPr>
              <p:nvPr/>
            </p:nvSpPr>
            <p:spPr bwMode="auto">
              <a:xfrm>
                <a:off x="10995770" y="4781532"/>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12" name="Lock" title="Icon of a padlock">
              <a:extLst>
                <a:ext uri="{FF2B5EF4-FFF2-40B4-BE49-F238E27FC236}">
                  <a16:creationId xmlns:a16="http://schemas.microsoft.com/office/drawing/2014/main" id="{B4D7BC69-E05A-4543-B75B-018C2EFC11EB}"/>
                </a:ext>
              </a:extLst>
            </p:cNvPr>
            <p:cNvSpPr>
              <a:spLocks noChangeAspect="1" noEditPoints="1"/>
            </p:cNvSpPr>
            <p:nvPr/>
          </p:nvSpPr>
          <p:spPr bwMode="auto">
            <a:xfrm>
              <a:off x="11168839" y="4903030"/>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9592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automation upload and folder settings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32089" y="1994072"/>
            <a:ext cx="3650357" cy="4423434"/>
          </a:xfrm>
          <a:ln>
            <a:solidFill>
              <a:schemeClr val="accent1"/>
            </a:solidFill>
          </a:ln>
        </p:spPr>
        <p:txBody>
          <a:bodyPr/>
          <a:lstStyle/>
          <a:p>
            <a:r>
              <a:rPr lang="en-US" dirty="0"/>
              <a:t>File Content Analysis:</a:t>
            </a:r>
          </a:p>
          <a:p>
            <a:pPr lvl="1"/>
            <a:r>
              <a:rPr lang="en-US" sz="2000" dirty="0"/>
              <a:t>Enable the File Content Analysis capability so that certain files and email attachments can automatically be uploaded to the cloud for additional inspection in Automated investigation.</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4277544" y="1994072"/>
            <a:ext cx="3650357" cy="4423434"/>
          </a:xfrm>
          <a:ln>
            <a:solidFill>
              <a:schemeClr val="accent1"/>
            </a:solidFill>
          </a:ln>
        </p:spPr>
        <p:txBody>
          <a:bodyPr/>
          <a:lstStyle/>
          <a:p>
            <a:r>
              <a:rPr lang="en-US" dirty="0"/>
              <a:t>Memory Content Analysis:</a:t>
            </a:r>
          </a:p>
          <a:p>
            <a:pPr lvl="1"/>
            <a:r>
              <a:rPr lang="en-US" sz="2000" dirty="0"/>
              <a:t>Enable the Memory Content Analysis capability if you would like Microsoft Defender for Endpoint to automatically investigate memory content of processes. When enabled, memory content might be uploaded to Microsoft Defender for Endpoint during an Automated investigation.</a:t>
            </a:r>
          </a:p>
        </p:txBody>
      </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xfrm>
            <a:off x="8123000" y="1994072"/>
            <a:ext cx="3650357" cy="4423434"/>
          </a:xfrm>
          <a:ln>
            <a:solidFill>
              <a:schemeClr val="accent1"/>
            </a:solidFill>
          </a:ln>
        </p:spPr>
        <p:txBody>
          <a:bodyPr/>
          <a:lstStyle/>
          <a:p>
            <a:r>
              <a:rPr lang="en-US" dirty="0"/>
              <a:t>Automation folder exclusions:</a:t>
            </a:r>
          </a:p>
          <a:p>
            <a:pPr lvl="1"/>
            <a:r>
              <a:rPr lang="en-US" sz="2000" dirty="0"/>
              <a:t>Automation folder exclusions allow you to specify folders that the Automated investigation will skip. You can control the following attributes about the folder that you'd like to be skipped:</a:t>
            </a:r>
          </a:p>
          <a:p>
            <a:pPr lvl="1"/>
            <a:endParaRPr lang="en-US" sz="2000" dirty="0"/>
          </a:p>
          <a:p>
            <a:pPr marL="285750" lvl="1" indent="-285750">
              <a:buFont typeface="Arial" panose="020B0604020202020204" pitchFamily="34" charset="0"/>
              <a:buChar char="•"/>
            </a:pPr>
            <a:r>
              <a:rPr lang="en-US" sz="2000" dirty="0"/>
              <a:t>Folders</a:t>
            </a:r>
          </a:p>
          <a:p>
            <a:pPr marL="285750" lvl="1" indent="-285750">
              <a:buFont typeface="Arial" panose="020B0604020202020204" pitchFamily="34" charset="0"/>
              <a:buChar char="•"/>
            </a:pPr>
            <a:r>
              <a:rPr lang="en-US" sz="2000" dirty="0"/>
              <a:t>Extensions of the files</a:t>
            </a:r>
          </a:p>
          <a:p>
            <a:pPr marL="285750" lvl="1" indent="-285750">
              <a:buFont typeface="Arial" panose="020B0604020202020204" pitchFamily="34" charset="0"/>
              <a:buChar char="•"/>
            </a:pPr>
            <a:r>
              <a:rPr lang="en-US" sz="2000" dirty="0"/>
              <a:t>File names</a:t>
            </a:r>
          </a:p>
        </p:txBody>
      </p:sp>
    </p:spTree>
    <p:extLst>
      <p:ext uri="{BB962C8B-B14F-4D97-AF65-F5344CB8AC3E}">
        <p14:creationId xmlns:p14="http://schemas.microsoft.com/office/powerpoint/2010/main" val="244777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365520"/>
            <a:ext cx="11616838" cy="680196"/>
          </a:xfrm>
        </p:spPr>
        <p:txBody>
          <a:bodyPr/>
          <a:lstStyle/>
          <a:p>
            <a:r>
              <a:rPr lang="en-US" dirty="0"/>
              <a:t>Configure automated investigation and remediation capabilities</a:t>
            </a:r>
          </a:p>
        </p:txBody>
      </p:sp>
      <p:grpSp>
        <p:nvGrpSpPr>
          <p:cNvPr id="5" name="Group 4">
            <a:extLst>
              <a:ext uri="{FF2B5EF4-FFF2-40B4-BE49-F238E27FC236}">
                <a16:creationId xmlns:a16="http://schemas.microsoft.com/office/drawing/2014/main" id="{79C0B942-5672-443D-8FDB-407765240BC4}"/>
              </a:ext>
            </a:extLst>
          </p:cNvPr>
          <p:cNvGrpSpPr/>
          <p:nvPr/>
        </p:nvGrpSpPr>
        <p:grpSpPr>
          <a:xfrm>
            <a:off x="418643" y="1423092"/>
            <a:ext cx="713232" cy="713232"/>
            <a:chOff x="418643" y="1423092"/>
            <a:chExt cx="713232" cy="713232"/>
          </a:xfrm>
        </p:grpSpPr>
        <p:sp>
          <p:nvSpPr>
            <p:cNvPr id="33" name="Freeform 5">
              <a:extLst>
                <a:ext uri="{FF2B5EF4-FFF2-40B4-BE49-F238E27FC236}">
                  <a16:creationId xmlns:a16="http://schemas.microsoft.com/office/drawing/2014/main" id="{344042BF-7671-430C-B836-0FAD22EC5CB5}"/>
                </a:ext>
              </a:extLst>
            </p:cNvPr>
            <p:cNvSpPr>
              <a:spLocks/>
            </p:cNvSpPr>
            <p:nvPr/>
          </p:nvSpPr>
          <p:spPr bwMode="auto">
            <a:xfrm>
              <a:off x="418643" y="14230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34" name="Freeform 6">
              <a:extLst>
                <a:ext uri="{FF2B5EF4-FFF2-40B4-BE49-F238E27FC236}">
                  <a16:creationId xmlns:a16="http://schemas.microsoft.com/office/drawing/2014/main" id="{248CB065-3448-49F5-BFCA-F6D25D89CDA0}"/>
                </a:ext>
              </a:extLst>
            </p:cNvPr>
            <p:cNvSpPr>
              <a:spLocks noEditPoints="1"/>
            </p:cNvSpPr>
            <p:nvPr/>
          </p:nvSpPr>
          <p:spPr bwMode="auto">
            <a:xfrm>
              <a:off x="468269" y="14738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 name="Text Placeholder 5"/>
          <p:cNvSpPr>
            <a:spLocks noGrp="1"/>
          </p:cNvSpPr>
          <p:nvPr>
            <p:ph type="body" sz="quarter" idx="11"/>
          </p:nvPr>
        </p:nvSpPr>
        <p:spPr/>
        <p:txBody>
          <a:bodyPr/>
          <a:lstStyle/>
          <a:p>
            <a:pPr lvl="1"/>
            <a:r>
              <a:rPr lang="en-US" dirty="0"/>
              <a:t>Full - remediate threats automatically</a:t>
            </a:r>
          </a:p>
        </p:txBody>
      </p:sp>
      <p:grpSp>
        <p:nvGrpSpPr>
          <p:cNvPr id="7" name="Group 6">
            <a:extLst>
              <a:ext uri="{FF2B5EF4-FFF2-40B4-BE49-F238E27FC236}">
                <a16:creationId xmlns:a16="http://schemas.microsoft.com/office/drawing/2014/main" id="{BD5A8F34-5CF1-453C-B090-DBDAF222391C}"/>
              </a:ext>
            </a:extLst>
          </p:cNvPr>
          <p:cNvGrpSpPr/>
          <p:nvPr/>
        </p:nvGrpSpPr>
        <p:grpSpPr>
          <a:xfrm>
            <a:off x="418643" y="2278489"/>
            <a:ext cx="713232" cy="713232"/>
            <a:chOff x="418643" y="2278489"/>
            <a:chExt cx="713232" cy="713232"/>
          </a:xfrm>
        </p:grpSpPr>
        <p:sp>
          <p:nvSpPr>
            <p:cNvPr id="51" name="Freeform 5">
              <a:extLst>
                <a:ext uri="{FF2B5EF4-FFF2-40B4-BE49-F238E27FC236}">
                  <a16:creationId xmlns:a16="http://schemas.microsoft.com/office/drawing/2014/main" id="{A2163249-FFE9-4BC8-A30C-048179232B8E}"/>
                </a:ext>
              </a:extLst>
            </p:cNvPr>
            <p:cNvSpPr>
              <a:spLocks/>
            </p:cNvSpPr>
            <p:nvPr/>
          </p:nvSpPr>
          <p:spPr bwMode="auto">
            <a:xfrm>
              <a:off x="418643" y="2278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52" name="Freeform 6">
              <a:extLst>
                <a:ext uri="{FF2B5EF4-FFF2-40B4-BE49-F238E27FC236}">
                  <a16:creationId xmlns:a16="http://schemas.microsoft.com/office/drawing/2014/main" id="{A9F6D9B2-48D9-470C-89A1-3CD7F008E943}"/>
                </a:ext>
              </a:extLst>
            </p:cNvPr>
            <p:cNvSpPr>
              <a:spLocks noEditPoints="1"/>
            </p:cNvSpPr>
            <p:nvPr/>
          </p:nvSpPr>
          <p:spPr bwMode="auto">
            <a:xfrm>
              <a:off x="468269" y="2329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Text Placeholder 1"/>
          <p:cNvSpPr>
            <a:spLocks noGrp="1"/>
          </p:cNvSpPr>
          <p:nvPr>
            <p:ph type="body" sz="quarter" idx="15"/>
          </p:nvPr>
        </p:nvSpPr>
        <p:spPr/>
        <p:txBody>
          <a:bodyPr/>
          <a:lstStyle/>
          <a:p>
            <a:pPr lvl="1"/>
            <a:r>
              <a:rPr lang="en-US" dirty="0"/>
              <a:t>Semi - require approval for any remediation</a:t>
            </a:r>
          </a:p>
        </p:txBody>
      </p:sp>
      <p:grpSp>
        <p:nvGrpSpPr>
          <p:cNvPr id="8" name="Group 7">
            <a:extLst>
              <a:ext uri="{FF2B5EF4-FFF2-40B4-BE49-F238E27FC236}">
                <a16:creationId xmlns:a16="http://schemas.microsoft.com/office/drawing/2014/main" id="{CFF8E1EA-F389-4D5E-8361-46C4EAFAC1F5}"/>
              </a:ext>
            </a:extLst>
          </p:cNvPr>
          <p:cNvGrpSpPr/>
          <p:nvPr/>
        </p:nvGrpSpPr>
        <p:grpSpPr>
          <a:xfrm>
            <a:off x="418643" y="3133886"/>
            <a:ext cx="713232" cy="713232"/>
            <a:chOff x="418643" y="3133886"/>
            <a:chExt cx="713232" cy="713232"/>
          </a:xfrm>
        </p:grpSpPr>
        <p:sp>
          <p:nvSpPr>
            <p:cNvPr id="54" name="Freeform 5">
              <a:extLst>
                <a:ext uri="{FF2B5EF4-FFF2-40B4-BE49-F238E27FC236}">
                  <a16:creationId xmlns:a16="http://schemas.microsoft.com/office/drawing/2014/main" id="{CC680172-A1BB-4EAB-A155-4B640508F705}"/>
                </a:ext>
              </a:extLst>
            </p:cNvPr>
            <p:cNvSpPr>
              <a:spLocks/>
            </p:cNvSpPr>
            <p:nvPr/>
          </p:nvSpPr>
          <p:spPr bwMode="auto">
            <a:xfrm>
              <a:off x="418643" y="313388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3</a:t>
              </a:r>
            </a:p>
          </p:txBody>
        </p:sp>
        <p:sp>
          <p:nvSpPr>
            <p:cNvPr id="55" name="Freeform 6">
              <a:extLst>
                <a:ext uri="{FF2B5EF4-FFF2-40B4-BE49-F238E27FC236}">
                  <a16:creationId xmlns:a16="http://schemas.microsoft.com/office/drawing/2014/main" id="{A2E21989-4452-45A7-8070-B2D875F0B79F}"/>
                </a:ext>
              </a:extLst>
            </p:cNvPr>
            <p:cNvSpPr>
              <a:spLocks noEditPoints="1"/>
            </p:cNvSpPr>
            <p:nvPr/>
          </p:nvSpPr>
          <p:spPr bwMode="auto">
            <a:xfrm>
              <a:off x="468269" y="318466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 name="Text Placeholder 2"/>
          <p:cNvSpPr>
            <a:spLocks noGrp="1"/>
          </p:cNvSpPr>
          <p:nvPr>
            <p:ph type="body" sz="quarter" idx="17"/>
          </p:nvPr>
        </p:nvSpPr>
        <p:spPr/>
        <p:txBody>
          <a:bodyPr/>
          <a:lstStyle/>
          <a:p>
            <a:pPr lvl="1"/>
            <a:r>
              <a:rPr lang="en-US" dirty="0"/>
              <a:t>Semi - require approval for core folders remediation</a:t>
            </a:r>
          </a:p>
        </p:txBody>
      </p:sp>
      <p:grpSp>
        <p:nvGrpSpPr>
          <p:cNvPr id="9" name="Group 8">
            <a:extLst>
              <a:ext uri="{FF2B5EF4-FFF2-40B4-BE49-F238E27FC236}">
                <a16:creationId xmlns:a16="http://schemas.microsoft.com/office/drawing/2014/main" id="{3D5F6912-769A-4EFC-AF57-94258D9351A4}"/>
              </a:ext>
            </a:extLst>
          </p:cNvPr>
          <p:cNvGrpSpPr/>
          <p:nvPr/>
        </p:nvGrpSpPr>
        <p:grpSpPr>
          <a:xfrm>
            <a:off x="418643" y="3989283"/>
            <a:ext cx="713232" cy="713232"/>
            <a:chOff x="418643" y="3989283"/>
            <a:chExt cx="713232" cy="713232"/>
          </a:xfrm>
        </p:grpSpPr>
        <p:sp>
          <p:nvSpPr>
            <p:cNvPr id="60" name="Freeform 5">
              <a:extLst>
                <a:ext uri="{FF2B5EF4-FFF2-40B4-BE49-F238E27FC236}">
                  <a16:creationId xmlns:a16="http://schemas.microsoft.com/office/drawing/2014/main" id="{3A73816C-2646-4534-ADA1-D19622178062}"/>
                </a:ext>
              </a:extLst>
            </p:cNvPr>
            <p:cNvSpPr>
              <a:spLocks/>
            </p:cNvSpPr>
            <p:nvPr/>
          </p:nvSpPr>
          <p:spPr bwMode="auto">
            <a:xfrm>
              <a:off x="418643" y="3989283"/>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4</a:t>
              </a:r>
            </a:p>
          </p:txBody>
        </p:sp>
        <p:sp>
          <p:nvSpPr>
            <p:cNvPr id="61" name="Freeform 6">
              <a:extLst>
                <a:ext uri="{FF2B5EF4-FFF2-40B4-BE49-F238E27FC236}">
                  <a16:creationId xmlns:a16="http://schemas.microsoft.com/office/drawing/2014/main" id="{5AAA4AB4-01CF-46AD-9E97-DA88FE12FE68}"/>
                </a:ext>
              </a:extLst>
            </p:cNvPr>
            <p:cNvSpPr>
              <a:spLocks noEditPoints="1"/>
            </p:cNvSpPr>
            <p:nvPr/>
          </p:nvSpPr>
          <p:spPr bwMode="auto">
            <a:xfrm>
              <a:off x="468269" y="4040064"/>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Text Placeholder 3"/>
          <p:cNvSpPr>
            <a:spLocks noGrp="1"/>
          </p:cNvSpPr>
          <p:nvPr>
            <p:ph type="body" sz="quarter" idx="19"/>
          </p:nvPr>
        </p:nvSpPr>
        <p:spPr/>
        <p:txBody>
          <a:bodyPr/>
          <a:lstStyle/>
          <a:p>
            <a:pPr lvl="1"/>
            <a:r>
              <a:rPr lang="en-US" dirty="0"/>
              <a:t>Semi - require approval for non-temp folders remediation</a:t>
            </a:r>
          </a:p>
        </p:txBody>
      </p:sp>
      <p:grpSp>
        <p:nvGrpSpPr>
          <p:cNvPr id="10" name="Group 9">
            <a:extLst>
              <a:ext uri="{FF2B5EF4-FFF2-40B4-BE49-F238E27FC236}">
                <a16:creationId xmlns:a16="http://schemas.microsoft.com/office/drawing/2014/main" id="{52A1F9CF-B43F-4BE1-89D2-81BBDD0286BC}"/>
              </a:ext>
            </a:extLst>
          </p:cNvPr>
          <p:cNvGrpSpPr/>
          <p:nvPr/>
        </p:nvGrpSpPr>
        <p:grpSpPr>
          <a:xfrm>
            <a:off x="418643" y="4844679"/>
            <a:ext cx="713232" cy="713232"/>
            <a:chOff x="418643" y="4844679"/>
            <a:chExt cx="713232" cy="713232"/>
          </a:xfrm>
        </p:grpSpPr>
        <p:sp>
          <p:nvSpPr>
            <p:cNvPr id="57" name="Freeform 5">
              <a:extLst>
                <a:ext uri="{FF2B5EF4-FFF2-40B4-BE49-F238E27FC236}">
                  <a16:creationId xmlns:a16="http://schemas.microsoft.com/office/drawing/2014/main" id="{DE2D0B4F-D495-4E1F-8BE8-FD6F03D66C86}"/>
                </a:ext>
              </a:extLst>
            </p:cNvPr>
            <p:cNvSpPr>
              <a:spLocks/>
            </p:cNvSpPr>
            <p:nvPr/>
          </p:nvSpPr>
          <p:spPr bwMode="auto">
            <a:xfrm>
              <a:off x="418643" y="484467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5</a:t>
              </a:r>
            </a:p>
          </p:txBody>
        </p:sp>
        <p:sp>
          <p:nvSpPr>
            <p:cNvPr id="58" name="Freeform 6">
              <a:extLst>
                <a:ext uri="{FF2B5EF4-FFF2-40B4-BE49-F238E27FC236}">
                  <a16:creationId xmlns:a16="http://schemas.microsoft.com/office/drawing/2014/main" id="{8754536B-AA21-4D55-A7F5-11F62DBF069A}"/>
                </a:ext>
              </a:extLst>
            </p:cNvPr>
            <p:cNvSpPr>
              <a:spLocks noEditPoints="1"/>
            </p:cNvSpPr>
            <p:nvPr/>
          </p:nvSpPr>
          <p:spPr bwMode="auto">
            <a:xfrm>
              <a:off x="468269" y="489546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 name="Text Placeholder 11">
            <a:extLst>
              <a:ext uri="{FF2B5EF4-FFF2-40B4-BE49-F238E27FC236}">
                <a16:creationId xmlns:a16="http://schemas.microsoft.com/office/drawing/2014/main" id="{A6CA379A-AC65-4C90-B3C3-A8A6DD8595D4}"/>
              </a:ext>
            </a:extLst>
          </p:cNvPr>
          <p:cNvSpPr>
            <a:spLocks noGrp="1"/>
          </p:cNvSpPr>
          <p:nvPr>
            <p:ph type="body" sz="quarter" idx="21"/>
          </p:nvPr>
        </p:nvSpPr>
        <p:spPr/>
        <p:txBody>
          <a:bodyPr/>
          <a:lstStyle/>
          <a:p>
            <a:pPr lvl="1"/>
            <a:r>
              <a:rPr lang="en-US" dirty="0"/>
              <a:t>No automated response</a:t>
            </a:r>
          </a:p>
        </p:txBody>
      </p:sp>
    </p:spTree>
    <p:extLst>
      <p:ext uri="{BB962C8B-B14F-4D97-AF65-F5344CB8AC3E}">
        <p14:creationId xmlns:p14="http://schemas.microsoft.com/office/powerpoint/2010/main" val="214657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Block at risk devices</a:t>
            </a:r>
          </a:p>
        </p:txBody>
      </p:sp>
      <p:grpSp>
        <p:nvGrpSpPr>
          <p:cNvPr id="5" name="Group 4">
            <a:extLst>
              <a:ext uri="{FF2B5EF4-FFF2-40B4-BE49-F238E27FC236}">
                <a16:creationId xmlns:a16="http://schemas.microsoft.com/office/drawing/2014/main" id="{79C0B942-5672-443D-8FDB-407765240BC4}"/>
              </a:ext>
            </a:extLst>
          </p:cNvPr>
          <p:cNvGrpSpPr/>
          <p:nvPr/>
        </p:nvGrpSpPr>
        <p:grpSpPr>
          <a:xfrm>
            <a:off x="418643" y="1423092"/>
            <a:ext cx="713232" cy="713232"/>
            <a:chOff x="418643" y="1423092"/>
            <a:chExt cx="713232" cy="713232"/>
          </a:xfrm>
        </p:grpSpPr>
        <p:sp>
          <p:nvSpPr>
            <p:cNvPr id="33" name="Freeform 5">
              <a:extLst>
                <a:ext uri="{FF2B5EF4-FFF2-40B4-BE49-F238E27FC236}">
                  <a16:creationId xmlns:a16="http://schemas.microsoft.com/office/drawing/2014/main" id="{344042BF-7671-430C-B836-0FAD22EC5CB5}"/>
                </a:ext>
              </a:extLst>
            </p:cNvPr>
            <p:cNvSpPr>
              <a:spLocks/>
            </p:cNvSpPr>
            <p:nvPr/>
          </p:nvSpPr>
          <p:spPr bwMode="auto">
            <a:xfrm>
              <a:off x="418643" y="14230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34" name="Freeform 6">
              <a:extLst>
                <a:ext uri="{FF2B5EF4-FFF2-40B4-BE49-F238E27FC236}">
                  <a16:creationId xmlns:a16="http://schemas.microsoft.com/office/drawing/2014/main" id="{248CB065-3448-49F5-BFCA-F6D25D89CDA0}"/>
                </a:ext>
              </a:extLst>
            </p:cNvPr>
            <p:cNvSpPr>
              <a:spLocks noEditPoints="1"/>
            </p:cNvSpPr>
            <p:nvPr/>
          </p:nvSpPr>
          <p:spPr bwMode="auto">
            <a:xfrm>
              <a:off x="468269" y="14738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 name="Text Placeholder 5"/>
          <p:cNvSpPr>
            <a:spLocks noGrp="1"/>
          </p:cNvSpPr>
          <p:nvPr>
            <p:ph type="body" sz="quarter" idx="11"/>
          </p:nvPr>
        </p:nvSpPr>
        <p:spPr/>
        <p:txBody>
          <a:bodyPr/>
          <a:lstStyle/>
          <a:p>
            <a:pPr lvl="1"/>
            <a:r>
              <a:rPr lang="en-US" dirty="0"/>
              <a:t>Turn on the Microsoft Intune connection from Microsoft 365 Defender portal</a:t>
            </a:r>
          </a:p>
        </p:txBody>
      </p:sp>
      <p:grpSp>
        <p:nvGrpSpPr>
          <p:cNvPr id="7" name="Group 6">
            <a:extLst>
              <a:ext uri="{FF2B5EF4-FFF2-40B4-BE49-F238E27FC236}">
                <a16:creationId xmlns:a16="http://schemas.microsoft.com/office/drawing/2014/main" id="{BD5A8F34-5CF1-453C-B090-DBDAF222391C}"/>
              </a:ext>
            </a:extLst>
          </p:cNvPr>
          <p:cNvGrpSpPr/>
          <p:nvPr/>
        </p:nvGrpSpPr>
        <p:grpSpPr>
          <a:xfrm>
            <a:off x="418643" y="2278489"/>
            <a:ext cx="713232" cy="713232"/>
            <a:chOff x="418643" y="2278489"/>
            <a:chExt cx="713232" cy="713232"/>
          </a:xfrm>
        </p:grpSpPr>
        <p:sp>
          <p:nvSpPr>
            <p:cNvPr id="51" name="Freeform 5">
              <a:extLst>
                <a:ext uri="{FF2B5EF4-FFF2-40B4-BE49-F238E27FC236}">
                  <a16:creationId xmlns:a16="http://schemas.microsoft.com/office/drawing/2014/main" id="{A2163249-FFE9-4BC8-A30C-048179232B8E}"/>
                </a:ext>
              </a:extLst>
            </p:cNvPr>
            <p:cNvSpPr>
              <a:spLocks/>
            </p:cNvSpPr>
            <p:nvPr/>
          </p:nvSpPr>
          <p:spPr bwMode="auto">
            <a:xfrm>
              <a:off x="418643" y="2278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52" name="Freeform 6">
              <a:extLst>
                <a:ext uri="{FF2B5EF4-FFF2-40B4-BE49-F238E27FC236}">
                  <a16:creationId xmlns:a16="http://schemas.microsoft.com/office/drawing/2014/main" id="{A9F6D9B2-48D9-470C-89A1-3CD7F008E943}"/>
                </a:ext>
              </a:extLst>
            </p:cNvPr>
            <p:cNvSpPr>
              <a:spLocks noEditPoints="1"/>
            </p:cNvSpPr>
            <p:nvPr/>
          </p:nvSpPr>
          <p:spPr bwMode="auto">
            <a:xfrm>
              <a:off x="468269" y="2329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Text Placeholder 1"/>
          <p:cNvSpPr>
            <a:spLocks noGrp="1"/>
          </p:cNvSpPr>
          <p:nvPr>
            <p:ph type="body" sz="quarter" idx="15"/>
          </p:nvPr>
        </p:nvSpPr>
        <p:spPr/>
        <p:txBody>
          <a:bodyPr/>
          <a:lstStyle/>
          <a:p>
            <a:pPr lvl="1"/>
            <a:r>
              <a:rPr lang="en-US" dirty="0"/>
              <a:t>Turn on the Defender for Endpoint integration in Endpoint Manager</a:t>
            </a:r>
          </a:p>
        </p:txBody>
      </p:sp>
      <p:grpSp>
        <p:nvGrpSpPr>
          <p:cNvPr id="8" name="Group 7">
            <a:extLst>
              <a:ext uri="{FF2B5EF4-FFF2-40B4-BE49-F238E27FC236}">
                <a16:creationId xmlns:a16="http://schemas.microsoft.com/office/drawing/2014/main" id="{CFF8E1EA-F389-4D5E-8361-46C4EAFAC1F5}"/>
              </a:ext>
            </a:extLst>
          </p:cNvPr>
          <p:cNvGrpSpPr/>
          <p:nvPr/>
        </p:nvGrpSpPr>
        <p:grpSpPr>
          <a:xfrm>
            <a:off x="418643" y="3133886"/>
            <a:ext cx="713232" cy="713232"/>
            <a:chOff x="418643" y="3133886"/>
            <a:chExt cx="713232" cy="713232"/>
          </a:xfrm>
        </p:grpSpPr>
        <p:sp>
          <p:nvSpPr>
            <p:cNvPr id="54" name="Freeform 5">
              <a:extLst>
                <a:ext uri="{FF2B5EF4-FFF2-40B4-BE49-F238E27FC236}">
                  <a16:creationId xmlns:a16="http://schemas.microsoft.com/office/drawing/2014/main" id="{CC680172-A1BB-4EAB-A155-4B640508F705}"/>
                </a:ext>
              </a:extLst>
            </p:cNvPr>
            <p:cNvSpPr>
              <a:spLocks/>
            </p:cNvSpPr>
            <p:nvPr/>
          </p:nvSpPr>
          <p:spPr bwMode="auto">
            <a:xfrm>
              <a:off x="418643" y="313388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3</a:t>
              </a:r>
            </a:p>
          </p:txBody>
        </p:sp>
        <p:sp>
          <p:nvSpPr>
            <p:cNvPr id="55" name="Freeform 6">
              <a:extLst>
                <a:ext uri="{FF2B5EF4-FFF2-40B4-BE49-F238E27FC236}">
                  <a16:creationId xmlns:a16="http://schemas.microsoft.com/office/drawing/2014/main" id="{A2E21989-4452-45A7-8070-B2D875F0B79F}"/>
                </a:ext>
              </a:extLst>
            </p:cNvPr>
            <p:cNvSpPr>
              <a:spLocks noEditPoints="1"/>
            </p:cNvSpPr>
            <p:nvPr/>
          </p:nvSpPr>
          <p:spPr bwMode="auto">
            <a:xfrm>
              <a:off x="468269" y="318466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 name="Text Placeholder 2"/>
          <p:cNvSpPr>
            <a:spLocks noGrp="1"/>
          </p:cNvSpPr>
          <p:nvPr>
            <p:ph type="body" sz="quarter" idx="17"/>
          </p:nvPr>
        </p:nvSpPr>
        <p:spPr/>
        <p:txBody>
          <a:bodyPr/>
          <a:lstStyle/>
          <a:p>
            <a:pPr lvl="1"/>
            <a:r>
              <a:rPr lang="en-US" dirty="0"/>
              <a:t>Create the compliance policy in Endpoint Manager</a:t>
            </a:r>
          </a:p>
        </p:txBody>
      </p:sp>
      <p:grpSp>
        <p:nvGrpSpPr>
          <p:cNvPr id="9" name="Group 8">
            <a:extLst>
              <a:ext uri="{FF2B5EF4-FFF2-40B4-BE49-F238E27FC236}">
                <a16:creationId xmlns:a16="http://schemas.microsoft.com/office/drawing/2014/main" id="{3D5F6912-769A-4EFC-AF57-94258D9351A4}"/>
              </a:ext>
            </a:extLst>
          </p:cNvPr>
          <p:cNvGrpSpPr/>
          <p:nvPr/>
        </p:nvGrpSpPr>
        <p:grpSpPr>
          <a:xfrm>
            <a:off x="418643" y="3989283"/>
            <a:ext cx="713232" cy="713232"/>
            <a:chOff x="418643" y="3989283"/>
            <a:chExt cx="713232" cy="713232"/>
          </a:xfrm>
        </p:grpSpPr>
        <p:sp>
          <p:nvSpPr>
            <p:cNvPr id="60" name="Freeform 5">
              <a:extLst>
                <a:ext uri="{FF2B5EF4-FFF2-40B4-BE49-F238E27FC236}">
                  <a16:creationId xmlns:a16="http://schemas.microsoft.com/office/drawing/2014/main" id="{3A73816C-2646-4534-ADA1-D19622178062}"/>
                </a:ext>
              </a:extLst>
            </p:cNvPr>
            <p:cNvSpPr>
              <a:spLocks/>
            </p:cNvSpPr>
            <p:nvPr/>
          </p:nvSpPr>
          <p:spPr bwMode="auto">
            <a:xfrm>
              <a:off x="418643" y="3989283"/>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4</a:t>
              </a:r>
            </a:p>
          </p:txBody>
        </p:sp>
        <p:sp>
          <p:nvSpPr>
            <p:cNvPr id="61" name="Freeform 6">
              <a:extLst>
                <a:ext uri="{FF2B5EF4-FFF2-40B4-BE49-F238E27FC236}">
                  <a16:creationId xmlns:a16="http://schemas.microsoft.com/office/drawing/2014/main" id="{5AAA4AB4-01CF-46AD-9E97-DA88FE12FE68}"/>
                </a:ext>
              </a:extLst>
            </p:cNvPr>
            <p:cNvSpPr>
              <a:spLocks noEditPoints="1"/>
            </p:cNvSpPr>
            <p:nvPr/>
          </p:nvSpPr>
          <p:spPr bwMode="auto">
            <a:xfrm>
              <a:off x="468269" y="4040064"/>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Text Placeholder 3"/>
          <p:cNvSpPr>
            <a:spLocks noGrp="1"/>
          </p:cNvSpPr>
          <p:nvPr>
            <p:ph type="body" sz="quarter" idx="19"/>
          </p:nvPr>
        </p:nvSpPr>
        <p:spPr/>
        <p:txBody>
          <a:bodyPr/>
          <a:lstStyle/>
          <a:p>
            <a:pPr lvl="1"/>
            <a:r>
              <a:rPr lang="en-US" dirty="0"/>
              <a:t>Assign the policy</a:t>
            </a:r>
          </a:p>
        </p:txBody>
      </p:sp>
      <p:grpSp>
        <p:nvGrpSpPr>
          <p:cNvPr id="10" name="Group 9">
            <a:extLst>
              <a:ext uri="{FF2B5EF4-FFF2-40B4-BE49-F238E27FC236}">
                <a16:creationId xmlns:a16="http://schemas.microsoft.com/office/drawing/2014/main" id="{52A1F9CF-B43F-4BE1-89D2-81BBDD0286BC}"/>
              </a:ext>
            </a:extLst>
          </p:cNvPr>
          <p:cNvGrpSpPr/>
          <p:nvPr/>
        </p:nvGrpSpPr>
        <p:grpSpPr>
          <a:xfrm>
            <a:off x="418643" y="4844679"/>
            <a:ext cx="713232" cy="713232"/>
            <a:chOff x="418643" y="4844679"/>
            <a:chExt cx="713232" cy="713232"/>
          </a:xfrm>
        </p:grpSpPr>
        <p:sp>
          <p:nvSpPr>
            <p:cNvPr id="57" name="Freeform 5">
              <a:extLst>
                <a:ext uri="{FF2B5EF4-FFF2-40B4-BE49-F238E27FC236}">
                  <a16:creationId xmlns:a16="http://schemas.microsoft.com/office/drawing/2014/main" id="{DE2D0B4F-D495-4E1F-8BE8-FD6F03D66C86}"/>
                </a:ext>
              </a:extLst>
            </p:cNvPr>
            <p:cNvSpPr>
              <a:spLocks/>
            </p:cNvSpPr>
            <p:nvPr/>
          </p:nvSpPr>
          <p:spPr bwMode="auto">
            <a:xfrm>
              <a:off x="418643" y="484467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5</a:t>
              </a:r>
            </a:p>
          </p:txBody>
        </p:sp>
        <p:sp>
          <p:nvSpPr>
            <p:cNvPr id="58" name="Freeform 6">
              <a:extLst>
                <a:ext uri="{FF2B5EF4-FFF2-40B4-BE49-F238E27FC236}">
                  <a16:creationId xmlns:a16="http://schemas.microsoft.com/office/drawing/2014/main" id="{8754536B-AA21-4D55-A7F5-11F62DBF069A}"/>
                </a:ext>
              </a:extLst>
            </p:cNvPr>
            <p:cNvSpPr>
              <a:spLocks noEditPoints="1"/>
            </p:cNvSpPr>
            <p:nvPr/>
          </p:nvSpPr>
          <p:spPr bwMode="auto">
            <a:xfrm>
              <a:off x="468269" y="489546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 name="Text Placeholder 11">
            <a:extLst>
              <a:ext uri="{FF2B5EF4-FFF2-40B4-BE49-F238E27FC236}">
                <a16:creationId xmlns:a16="http://schemas.microsoft.com/office/drawing/2014/main" id="{A6CA379A-AC65-4C90-B3C3-A8A6DD8595D4}"/>
              </a:ext>
            </a:extLst>
          </p:cNvPr>
          <p:cNvSpPr>
            <a:spLocks noGrp="1"/>
          </p:cNvSpPr>
          <p:nvPr>
            <p:ph type="body" sz="quarter" idx="21"/>
          </p:nvPr>
        </p:nvSpPr>
        <p:spPr/>
        <p:txBody>
          <a:bodyPr/>
          <a:lstStyle/>
          <a:p>
            <a:pPr lvl="1"/>
            <a:r>
              <a:rPr lang="en-US" dirty="0"/>
              <a:t>Create an Azure AD Conditional Access policy</a:t>
            </a:r>
          </a:p>
        </p:txBody>
      </p:sp>
    </p:spTree>
    <p:extLst>
      <p:ext uri="{BB962C8B-B14F-4D97-AF65-F5344CB8AC3E}">
        <p14:creationId xmlns:p14="http://schemas.microsoft.com/office/powerpoint/2010/main" val="7235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15218015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230" y="3056674"/>
            <a:ext cx="8852145" cy="1140505"/>
          </a:xfrm>
        </p:spPr>
        <p:txBody>
          <a:bodyPr/>
          <a:lstStyle/>
          <a:p>
            <a:r>
              <a:rPr lang="en-US" dirty="0"/>
              <a:t>Lesson 9: Configure for alerts and detections</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225608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Microsoft Defender for Endpoint explained</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660411" y="1124379"/>
            <a:ext cx="10383899" cy="777240"/>
          </a:xfrm>
        </p:spPr>
        <p:txBody>
          <a:bodyPr/>
          <a:lstStyle/>
          <a:p>
            <a:pPr>
              <a:lnSpc>
                <a:spcPct val="100000"/>
              </a:lnSpc>
            </a:pPr>
            <a:r>
              <a:rPr lang="en-US" sz="2000" dirty="0"/>
              <a:t>Microsoft Defender for Endpoint is a platform designed to help enterprise networks prevent, detect, investigate, and respond to advanced threats on their endpoints.</a:t>
            </a:r>
          </a:p>
        </p:txBody>
      </p:sp>
      <p:pic>
        <p:nvPicPr>
          <p:cNvPr id="5" name="Picture 4" descr="Diagram&#10;&#10;Description automatically generated">
            <a:extLst>
              <a:ext uri="{FF2B5EF4-FFF2-40B4-BE49-F238E27FC236}">
                <a16:creationId xmlns:a16="http://schemas.microsoft.com/office/drawing/2014/main" id="{FC39FB5C-889F-4B3E-B72E-7C2ACF27FC8F}"/>
              </a:ext>
            </a:extLst>
          </p:cNvPr>
          <p:cNvPicPr>
            <a:picLocks noChangeAspect="1"/>
          </p:cNvPicPr>
          <p:nvPr/>
        </p:nvPicPr>
        <p:blipFill>
          <a:blip r:embed="rId3"/>
          <a:stretch>
            <a:fillRect/>
          </a:stretch>
        </p:blipFill>
        <p:spPr>
          <a:xfrm>
            <a:off x="1394991" y="2066033"/>
            <a:ext cx="9388572" cy="4412367"/>
          </a:xfrm>
          <a:prstGeom prst="rect">
            <a:avLst/>
          </a:prstGeom>
        </p:spPr>
      </p:pic>
    </p:spTree>
    <p:extLst>
      <p:ext uri="{BB962C8B-B14F-4D97-AF65-F5344CB8AC3E}">
        <p14:creationId xmlns:p14="http://schemas.microsoft.com/office/powerpoint/2010/main" val="413156613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Configure alert settings in Microsoft Defender for Endpoint</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Manage indicators in Microsoft Defender for Endpoint</a:t>
            </a:r>
          </a:p>
        </p:txBody>
      </p:sp>
    </p:spTree>
    <p:extLst>
      <p:ext uri="{BB962C8B-B14F-4D97-AF65-F5344CB8AC3E}">
        <p14:creationId xmlns:p14="http://schemas.microsoft.com/office/powerpoint/2010/main" val="32511045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Configure advanced features</a:t>
            </a:r>
          </a:p>
        </p:txBody>
      </p:sp>
      <p:sp>
        <p:nvSpPr>
          <p:cNvPr id="6" name="Text Placeholder 5"/>
          <p:cNvSpPr>
            <a:spLocks noGrp="1"/>
          </p:cNvSpPr>
          <p:nvPr>
            <p:ph type="body" sz="quarter" idx="15"/>
          </p:nvPr>
        </p:nvSpPr>
        <p:spPr>
          <a:xfrm>
            <a:off x="4286128" y="1994072"/>
            <a:ext cx="3663803" cy="4308904"/>
          </a:xfrm>
        </p:spPr>
        <p:txBody>
          <a:bodyPr/>
          <a:lstStyle/>
          <a:p>
            <a:pPr lvl="1"/>
            <a:r>
              <a:rPr lang="en-US" dirty="0"/>
              <a:t>The Advanced features area provides many an on/off switch for features within the product. The following are settings that are alert and detection focused.</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Live Response</a:t>
            </a:r>
          </a:p>
        </p:txBody>
      </p:sp>
      <p:sp>
        <p:nvSpPr>
          <p:cNvPr id="2" name="Text Placeholder 1">
            <a:extLst>
              <a:ext uri="{FF2B5EF4-FFF2-40B4-BE49-F238E27FC236}">
                <a16:creationId xmlns:a16="http://schemas.microsoft.com/office/drawing/2014/main" id="{0EA92DA2-96B0-4E41-80DC-E072500321CE}"/>
              </a:ext>
            </a:extLst>
          </p:cNvPr>
          <p:cNvSpPr>
            <a:spLocks noGrp="1"/>
          </p:cNvSpPr>
          <p:nvPr>
            <p:ph type="body" sz="quarter" idx="18"/>
          </p:nvPr>
        </p:nvSpPr>
        <p:spPr>
          <a:ln>
            <a:solidFill>
              <a:schemeClr val="accent1"/>
            </a:solidFill>
          </a:ln>
        </p:spPr>
        <p:txBody>
          <a:bodyPr/>
          <a:lstStyle/>
          <a:p>
            <a:r>
              <a:rPr lang="en-US" dirty="0"/>
              <a:t>Custom network indicators</a:t>
            </a:r>
          </a:p>
        </p:txBody>
      </p:sp>
      <p:sp>
        <p:nvSpPr>
          <p:cNvPr id="3" name="Text Placeholder 2">
            <a:extLst>
              <a:ext uri="{FF2B5EF4-FFF2-40B4-BE49-F238E27FC236}">
                <a16:creationId xmlns:a16="http://schemas.microsoft.com/office/drawing/2014/main" id="{ECD5E4E6-E2D8-48B3-AEE7-EFC203101F71}"/>
              </a:ext>
            </a:extLst>
          </p:cNvPr>
          <p:cNvSpPr>
            <a:spLocks noGrp="1"/>
          </p:cNvSpPr>
          <p:nvPr>
            <p:ph type="body" sz="quarter" idx="19"/>
          </p:nvPr>
        </p:nvSpPr>
        <p:spPr>
          <a:ln>
            <a:solidFill>
              <a:schemeClr val="accent1"/>
            </a:solidFill>
          </a:ln>
        </p:spPr>
        <p:txBody>
          <a:bodyPr/>
          <a:lstStyle/>
          <a:p>
            <a:r>
              <a:rPr lang="en-US" dirty="0"/>
              <a:t>Live Response unsigned script execution</a:t>
            </a:r>
          </a:p>
        </p:txBody>
      </p:sp>
      <p:grpSp>
        <p:nvGrpSpPr>
          <p:cNvPr id="21" name="Group 20">
            <a:extLst>
              <a:ext uri="{FF2B5EF4-FFF2-40B4-BE49-F238E27FC236}">
                <a16:creationId xmlns:a16="http://schemas.microsoft.com/office/drawing/2014/main" id="{306A1C08-3B73-436A-8B12-AE7D43EF0951}"/>
              </a:ext>
            </a:extLst>
          </p:cNvPr>
          <p:cNvGrpSpPr/>
          <p:nvPr/>
        </p:nvGrpSpPr>
        <p:grpSpPr>
          <a:xfrm>
            <a:off x="3243154" y="2857328"/>
            <a:ext cx="723714" cy="723714"/>
            <a:chOff x="3243154" y="2857328"/>
            <a:chExt cx="723714" cy="723714"/>
          </a:xfrm>
        </p:grpSpPr>
        <p:grpSp>
          <p:nvGrpSpPr>
            <p:cNvPr id="20" name="Group 19">
              <a:extLst>
                <a:ext uri="{FF2B5EF4-FFF2-40B4-BE49-F238E27FC236}">
                  <a16:creationId xmlns:a16="http://schemas.microsoft.com/office/drawing/2014/main" id="{84D4CF70-1FF3-4B01-A925-64D6376769AE}"/>
                </a:ext>
              </a:extLst>
            </p:cNvPr>
            <p:cNvGrpSpPr/>
            <p:nvPr/>
          </p:nvGrpSpPr>
          <p:grpSpPr>
            <a:xfrm>
              <a:off x="3243154" y="2857328"/>
              <a:ext cx="723714" cy="723714"/>
              <a:chOff x="3243154" y="2857328"/>
              <a:chExt cx="723714" cy="723714"/>
            </a:xfrm>
          </p:grpSpPr>
          <p:sp>
            <p:nvSpPr>
              <p:cNvPr id="103" name="AutoShape 3">
                <a:extLst>
                  <a:ext uri="{FF2B5EF4-FFF2-40B4-BE49-F238E27FC236}">
                    <a16:creationId xmlns:a16="http://schemas.microsoft.com/office/drawing/2014/main" id="{8BA09507-DF99-4FC9-BE29-239C65753B04}"/>
                  </a:ext>
                </a:extLst>
              </p:cNvPr>
              <p:cNvSpPr>
                <a:spLocks noChangeAspect="1" noChangeArrowheads="1" noTextEdit="1"/>
              </p:cNvSpPr>
              <p:nvPr/>
            </p:nvSpPr>
            <p:spPr bwMode="auto">
              <a:xfrm>
                <a:off x="3243154" y="2857328"/>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5">
                <a:extLst>
                  <a:ext uri="{FF2B5EF4-FFF2-40B4-BE49-F238E27FC236}">
                    <a16:creationId xmlns:a16="http://schemas.microsoft.com/office/drawing/2014/main" id="{5423F011-7F52-4302-90DE-525BB95D0AE9}"/>
                  </a:ext>
                </a:extLst>
              </p:cNvPr>
              <p:cNvSpPr>
                <a:spLocks/>
              </p:cNvSpPr>
              <p:nvPr/>
            </p:nvSpPr>
            <p:spPr bwMode="auto">
              <a:xfrm>
                <a:off x="3243154" y="2857328"/>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05" name="Freeform 6">
                <a:extLst>
                  <a:ext uri="{FF2B5EF4-FFF2-40B4-BE49-F238E27FC236}">
                    <a16:creationId xmlns:a16="http://schemas.microsoft.com/office/drawing/2014/main" id="{1CE5F476-E189-488D-A9D3-178416CEDE4F}"/>
                  </a:ext>
                </a:extLst>
              </p:cNvPr>
              <p:cNvSpPr>
                <a:spLocks noEditPoints="1"/>
              </p:cNvSpPr>
              <p:nvPr/>
            </p:nvSpPr>
            <p:spPr bwMode="auto">
              <a:xfrm>
                <a:off x="3300405" y="2913845"/>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7" name="Lock" title="Icon of a padlock">
              <a:extLst>
                <a:ext uri="{FF2B5EF4-FFF2-40B4-BE49-F238E27FC236}">
                  <a16:creationId xmlns:a16="http://schemas.microsoft.com/office/drawing/2014/main" id="{5B35D78B-0BE6-4225-B4B0-B88858651A64}"/>
                </a:ext>
              </a:extLst>
            </p:cNvPr>
            <p:cNvSpPr>
              <a:spLocks noChangeAspect="1" noEditPoints="1"/>
            </p:cNvSpPr>
            <p:nvPr/>
          </p:nvSpPr>
          <p:spPr bwMode="auto">
            <a:xfrm>
              <a:off x="3473474" y="3035343"/>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D5B38E61-299A-4BFD-BE4F-172B48AF67D8}"/>
              </a:ext>
            </a:extLst>
          </p:cNvPr>
          <p:cNvGrpSpPr/>
          <p:nvPr/>
        </p:nvGrpSpPr>
        <p:grpSpPr>
          <a:xfrm>
            <a:off x="10938519" y="2857328"/>
            <a:ext cx="723714" cy="723714"/>
            <a:chOff x="10938519" y="2857328"/>
            <a:chExt cx="723714" cy="723714"/>
          </a:xfrm>
        </p:grpSpPr>
        <p:grpSp>
          <p:nvGrpSpPr>
            <p:cNvPr id="15" name="Group 14">
              <a:extLst>
                <a:ext uri="{FF2B5EF4-FFF2-40B4-BE49-F238E27FC236}">
                  <a16:creationId xmlns:a16="http://schemas.microsoft.com/office/drawing/2014/main" id="{F565AD2C-08D8-4A35-BD0D-77C0CFC568D0}"/>
                </a:ext>
              </a:extLst>
            </p:cNvPr>
            <p:cNvGrpSpPr/>
            <p:nvPr/>
          </p:nvGrpSpPr>
          <p:grpSpPr>
            <a:xfrm>
              <a:off x="10938519" y="2857328"/>
              <a:ext cx="723714" cy="723714"/>
              <a:chOff x="10938519" y="2857328"/>
              <a:chExt cx="723714" cy="723714"/>
            </a:xfrm>
          </p:grpSpPr>
          <p:sp>
            <p:nvSpPr>
              <p:cNvPr id="117" name="AutoShape 3">
                <a:extLst>
                  <a:ext uri="{FF2B5EF4-FFF2-40B4-BE49-F238E27FC236}">
                    <a16:creationId xmlns:a16="http://schemas.microsoft.com/office/drawing/2014/main" id="{9129646F-74F6-441E-A228-2C2213B48546}"/>
                  </a:ext>
                </a:extLst>
              </p:cNvPr>
              <p:cNvSpPr>
                <a:spLocks noChangeAspect="1" noChangeArrowheads="1" noTextEdit="1"/>
              </p:cNvSpPr>
              <p:nvPr/>
            </p:nvSpPr>
            <p:spPr bwMode="auto">
              <a:xfrm>
                <a:off x="10938519" y="2857328"/>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5">
                <a:extLst>
                  <a:ext uri="{FF2B5EF4-FFF2-40B4-BE49-F238E27FC236}">
                    <a16:creationId xmlns:a16="http://schemas.microsoft.com/office/drawing/2014/main" id="{4974A834-07AE-4283-A7DF-01C27A92F0E5}"/>
                  </a:ext>
                </a:extLst>
              </p:cNvPr>
              <p:cNvSpPr>
                <a:spLocks/>
              </p:cNvSpPr>
              <p:nvPr/>
            </p:nvSpPr>
            <p:spPr bwMode="auto">
              <a:xfrm>
                <a:off x="10938519" y="2857328"/>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19" name="Freeform 6">
                <a:extLst>
                  <a:ext uri="{FF2B5EF4-FFF2-40B4-BE49-F238E27FC236}">
                    <a16:creationId xmlns:a16="http://schemas.microsoft.com/office/drawing/2014/main" id="{85584401-DB20-4548-A00C-B3D7BB88DBB4}"/>
                  </a:ext>
                </a:extLst>
              </p:cNvPr>
              <p:cNvSpPr>
                <a:spLocks noEditPoints="1"/>
              </p:cNvSpPr>
              <p:nvPr/>
            </p:nvSpPr>
            <p:spPr bwMode="auto">
              <a:xfrm>
                <a:off x="10995770" y="2913845"/>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9" name="Lock" title="Icon of a padlock">
              <a:extLst>
                <a:ext uri="{FF2B5EF4-FFF2-40B4-BE49-F238E27FC236}">
                  <a16:creationId xmlns:a16="http://schemas.microsoft.com/office/drawing/2014/main" id="{292FFE62-1374-4B92-B01E-979508CA9353}"/>
                </a:ext>
              </a:extLst>
            </p:cNvPr>
            <p:cNvSpPr>
              <a:spLocks noChangeAspect="1" noEditPoints="1"/>
            </p:cNvSpPr>
            <p:nvPr/>
          </p:nvSpPr>
          <p:spPr bwMode="auto">
            <a:xfrm>
              <a:off x="11168839" y="3035343"/>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E096F926-1061-43D8-884F-D918827284FD}"/>
              </a:ext>
            </a:extLst>
          </p:cNvPr>
          <p:cNvGrpSpPr/>
          <p:nvPr/>
        </p:nvGrpSpPr>
        <p:grpSpPr>
          <a:xfrm>
            <a:off x="3243154" y="4725015"/>
            <a:ext cx="723714" cy="723714"/>
            <a:chOff x="3243154" y="4725015"/>
            <a:chExt cx="723714" cy="723714"/>
          </a:xfrm>
        </p:grpSpPr>
        <p:grpSp>
          <p:nvGrpSpPr>
            <p:cNvPr id="22" name="Group 21">
              <a:extLst>
                <a:ext uri="{FF2B5EF4-FFF2-40B4-BE49-F238E27FC236}">
                  <a16:creationId xmlns:a16="http://schemas.microsoft.com/office/drawing/2014/main" id="{2618F72A-5048-4620-8ADC-4D3145FA761D}"/>
                </a:ext>
              </a:extLst>
            </p:cNvPr>
            <p:cNvGrpSpPr/>
            <p:nvPr/>
          </p:nvGrpSpPr>
          <p:grpSpPr>
            <a:xfrm>
              <a:off x="3243154" y="4725015"/>
              <a:ext cx="723714" cy="723714"/>
              <a:chOff x="3243154" y="4725015"/>
              <a:chExt cx="723714" cy="723714"/>
            </a:xfrm>
          </p:grpSpPr>
          <p:sp>
            <p:nvSpPr>
              <p:cNvPr id="124" name="AutoShape 3">
                <a:extLst>
                  <a:ext uri="{FF2B5EF4-FFF2-40B4-BE49-F238E27FC236}">
                    <a16:creationId xmlns:a16="http://schemas.microsoft.com/office/drawing/2014/main" id="{AE667490-B488-43CD-BD15-7F18AC40D166}"/>
                  </a:ext>
                </a:extLst>
              </p:cNvPr>
              <p:cNvSpPr>
                <a:spLocks noChangeAspect="1" noChangeArrowheads="1" noTextEdit="1"/>
              </p:cNvSpPr>
              <p:nvPr/>
            </p:nvSpPr>
            <p:spPr bwMode="auto">
              <a:xfrm>
                <a:off x="3243154" y="4725015"/>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5">
                <a:extLst>
                  <a:ext uri="{FF2B5EF4-FFF2-40B4-BE49-F238E27FC236}">
                    <a16:creationId xmlns:a16="http://schemas.microsoft.com/office/drawing/2014/main" id="{B8E20429-2D02-4E53-AAED-392DF4622323}"/>
                  </a:ext>
                </a:extLst>
              </p:cNvPr>
              <p:cNvSpPr>
                <a:spLocks/>
              </p:cNvSpPr>
              <p:nvPr/>
            </p:nvSpPr>
            <p:spPr bwMode="auto">
              <a:xfrm>
                <a:off x="3243154" y="4725015"/>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126" name="Freeform 6">
                <a:extLst>
                  <a:ext uri="{FF2B5EF4-FFF2-40B4-BE49-F238E27FC236}">
                    <a16:creationId xmlns:a16="http://schemas.microsoft.com/office/drawing/2014/main" id="{32369134-94CD-4BC1-B4BE-F0C6759C9241}"/>
                  </a:ext>
                </a:extLst>
              </p:cNvPr>
              <p:cNvSpPr>
                <a:spLocks noEditPoints="1"/>
              </p:cNvSpPr>
              <p:nvPr/>
            </p:nvSpPr>
            <p:spPr bwMode="auto">
              <a:xfrm>
                <a:off x="3300405" y="4781532"/>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10" name="Lock" title="Icon of a padlock">
              <a:extLst>
                <a:ext uri="{FF2B5EF4-FFF2-40B4-BE49-F238E27FC236}">
                  <a16:creationId xmlns:a16="http://schemas.microsoft.com/office/drawing/2014/main" id="{848E560F-19CF-428A-9E34-51FFA9B31DAC}"/>
                </a:ext>
              </a:extLst>
            </p:cNvPr>
            <p:cNvSpPr>
              <a:spLocks noChangeAspect="1" noEditPoints="1"/>
            </p:cNvSpPr>
            <p:nvPr/>
          </p:nvSpPr>
          <p:spPr bwMode="auto">
            <a:xfrm>
              <a:off x="3473474" y="4903030"/>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8831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Email notifications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8643" y="1120690"/>
            <a:ext cx="11341100" cy="5140766"/>
          </a:xfrm>
        </p:spPr>
        <p:txBody>
          <a:bodyPr/>
          <a:lstStyle/>
          <a:p>
            <a:r>
              <a:rPr lang="en-US" sz="2000" spc="0" dirty="0">
                <a:solidFill>
                  <a:schemeClr val="tx1"/>
                </a:solidFill>
                <a:latin typeface="+mn-lt"/>
              </a:rPr>
              <a:t>You can configure Defender for Endpoint to send email notifications to specified recipients for new alerts. </a:t>
            </a:r>
          </a:p>
          <a:p>
            <a:pPr lvl="1"/>
            <a:endParaRPr lang="en-US" dirty="0"/>
          </a:p>
          <a:p>
            <a:pPr marL="342900" lvl="1" indent="-342900">
              <a:buFont typeface="Arial" panose="020B0604020202020204" pitchFamily="34" charset="0"/>
              <a:buChar char="•"/>
            </a:pPr>
            <a:r>
              <a:rPr lang="en-US" dirty="0"/>
              <a:t>This feature enables you to identify a group of individuals who will immediately be informed and can act on alerts based on their severity.</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r>
              <a:rPr lang="en-US" dirty="0"/>
              <a:t>Only users with 'Manage security settings' permissions can configure email notifications. If you've chosen to use basic permissions management, users with Security Administrator or Global Administrator roles can configure email notifications.</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r>
              <a:rPr lang="en-US" dirty="0"/>
              <a:t>You can set the alert severity levels that trigger notifications. You can also add or remove recipients of the email notification. New recipients get notified about alerts encountered after they are added. For more information about alerts, see View and organize the Alerts queue.</a:t>
            </a:r>
          </a:p>
          <a:p>
            <a:pPr lvl="1"/>
            <a:endParaRPr lang="en-US" dirty="0"/>
          </a:p>
        </p:txBody>
      </p:sp>
    </p:spTree>
    <p:extLst>
      <p:ext uri="{BB962C8B-B14F-4D97-AF65-F5344CB8AC3E}">
        <p14:creationId xmlns:p14="http://schemas.microsoft.com/office/powerpoint/2010/main" val="34512737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Manage alert suppression</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911226"/>
            <a:ext cx="11341100" cy="1184940"/>
          </a:xfrm>
        </p:spPr>
        <p:txBody>
          <a:bodyPr/>
          <a:lstStyle/>
          <a:p>
            <a:pPr lvl="1"/>
            <a:endParaRPr lang="en-US" dirty="0"/>
          </a:p>
          <a:p>
            <a:pPr lvl="1"/>
            <a:r>
              <a:rPr lang="en-US" dirty="0"/>
              <a:t>You can create suppression rules for specific alerts known to be innocuous, such as known tools or processes in your organization.</a:t>
            </a:r>
          </a:p>
        </p:txBody>
      </p:sp>
    </p:spTree>
    <p:extLst>
      <p:ext uri="{BB962C8B-B14F-4D97-AF65-F5344CB8AC3E}">
        <p14:creationId xmlns:p14="http://schemas.microsoft.com/office/powerpoint/2010/main" val="33310263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indicators</a:t>
            </a:r>
          </a:p>
        </p:txBody>
      </p:sp>
      <p:sp>
        <p:nvSpPr>
          <p:cNvPr id="7" name="Text Placeholder 6">
            <a:extLst>
              <a:ext uri="{FF2B5EF4-FFF2-40B4-BE49-F238E27FC236}">
                <a16:creationId xmlns:a16="http://schemas.microsoft.com/office/drawing/2014/main" id="{71CB393F-0038-4B2B-8918-BC111A05FF1B}"/>
              </a:ext>
            </a:extLst>
          </p:cNvPr>
          <p:cNvSpPr>
            <a:spLocks noGrp="1"/>
          </p:cNvSpPr>
          <p:nvPr>
            <p:ph type="body" sz="quarter" idx="20"/>
          </p:nvPr>
        </p:nvSpPr>
        <p:spPr>
          <a:xfrm>
            <a:off x="418643" y="990600"/>
            <a:ext cx="11341267" cy="923330"/>
          </a:xfrm>
        </p:spPr>
        <p:txBody>
          <a:bodyPr/>
          <a:lstStyle/>
          <a:p>
            <a:r>
              <a:rPr lang="en-US" spc="0" dirty="0">
                <a:solidFill>
                  <a:schemeClr val="tx1"/>
                </a:solidFill>
                <a:latin typeface="+mn-lt"/>
              </a:rPr>
              <a:t>Indicator of compromise (</a:t>
            </a:r>
            <a:r>
              <a:rPr lang="en-US" spc="0" dirty="0" err="1">
                <a:solidFill>
                  <a:schemeClr val="tx1"/>
                </a:solidFill>
                <a:latin typeface="+mn-lt"/>
              </a:rPr>
              <a:t>IoCs</a:t>
            </a:r>
            <a:r>
              <a:rPr lang="en-US" spc="0" dirty="0">
                <a:solidFill>
                  <a:schemeClr val="tx1"/>
                </a:solidFill>
                <a:latin typeface="+mn-lt"/>
              </a:rPr>
              <a:t>) matching is an essential feature in every endpoint protection solution. This capability gives SecOps the ability to set a list of detection indicators and for blocking (prevention and response). </a:t>
            </a:r>
          </a:p>
        </p:txBody>
      </p:sp>
      <p:sp>
        <p:nvSpPr>
          <p:cNvPr id="6" name="Text Placeholder 5"/>
          <p:cNvSpPr>
            <a:spLocks noGrp="1"/>
          </p:cNvSpPr>
          <p:nvPr>
            <p:ph type="body" sz="quarter" idx="11"/>
          </p:nvPr>
        </p:nvSpPr>
        <p:spPr>
          <a:xfrm>
            <a:off x="1389459" y="2208461"/>
            <a:ext cx="10383899" cy="658368"/>
          </a:xfrm>
        </p:spPr>
        <p:txBody>
          <a:bodyPr/>
          <a:lstStyle/>
          <a:p>
            <a:pPr lvl="1"/>
            <a:r>
              <a:rPr lang="en-US" dirty="0"/>
              <a:t>File hashes</a:t>
            </a:r>
          </a:p>
        </p:txBody>
      </p:sp>
      <p:sp>
        <p:nvSpPr>
          <p:cNvPr id="2" name="Text Placeholder 1"/>
          <p:cNvSpPr>
            <a:spLocks noGrp="1"/>
          </p:cNvSpPr>
          <p:nvPr>
            <p:ph type="body" sz="quarter" idx="15"/>
          </p:nvPr>
        </p:nvSpPr>
        <p:spPr>
          <a:xfrm>
            <a:off x="1389459" y="3155189"/>
            <a:ext cx="10383899" cy="658368"/>
          </a:xfrm>
        </p:spPr>
        <p:txBody>
          <a:bodyPr/>
          <a:lstStyle/>
          <a:p>
            <a:pPr lvl="1"/>
            <a:r>
              <a:rPr lang="en-US" dirty="0"/>
              <a:t>IP Addresses</a:t>
            </a:r>
          </a:p>
        </p:txBody>
      </p:sp>
      <p:sp>
        <p:nvSpPr>
          <p:cNvPr id="3" name="Text Placeholder 2"/>
          <p:cNvSpPr>
            <a:spLocks noGrp="1"/>
          </p:cNvSpPr>
          <p:nvPr>
            <p:ph type="body" sz="quarter" idx="17"/>
          </p:nvPr>
        </p:nvSpPr>
        <p:spPr>
          <a:xfrm>
            <a:off x="1389459" y="4101917"/>
            <a:ext cx="10383899" cy="658368"/>
          </a:xfrm>
        </p:spPr>
        <p:txBody>
          <a:bodyPr/>
          <a:lstStyle/>
          <a:p>
            <a:pPr lvl="1"/>
            <a:r>
              <a:rPr lang="en-US" dirty="0"/>
              <a:t>URLs/Domains</a:t>
            </a:r>
          </a:p>
        </p:txBody>
      </p:sp>
      <p:grpSp>
        <p:nvGrpSpPr>
          <p:cNvPr id="58" name="Group 57">
            <a:extLst>
              <a:ext uri="{FF2B5EF4-FFF2-40B4-BE49-F238E27FC236}">
                <a16:creationId xmlns:a16="http://schemas.microsoft.com/office/drawing/2014/main" id="{BA15D90A-0A75-4413-A4BF-3C1279A146B3}"/>
              </a:ext>
            </a:extLst>
          </p:cNvPr>
          <p:cNvGrpSpPr/>
          <p:nvPr/>
        </p:nvGrpSpPr>
        <p:grpSpPr>
          <a:xfrm>
            <a:off x="418643" y="5018281"/>
            <a:ext cx="717140" cy="717242"/>
            <a:chOff x="418643" y="4623409"/>
            <a:chExt cx="717140" cy="717242"/>
          </a:xfrm>
        </p:grpSpPr>
        <p:grpSp>
          <p:nvGrpSpPr>
            <p:cNvPr id="59" name="Group 58">
              <a:extLst>
                <a:ext uri="{FF2B5EF4-FFF2-40B4-BE49-F238E27FC236}">
                  <a16:creationId xmlns:a16="http://schemas.microsoft.com/office/drawing/2014/main" id="{570633D8-E48A-455B-831F-1B342187708A}"/>
                </a:ext>
              </a:extLst>
            </p:cNvPr>
            <p:cNvGrpSpPr/>
            <p:nvPr/>
          </p:nvGrpSpPr>
          <p:grpSpPr>
            <a:xfrm>
              <a:off x="418643" y="4623409"/>
              <a:ext cx="717140" cy="717242"/>
              <a:chOff x="418643" y="2533089"/>
              <a:chExt cx="717140" cy="717242"/>
            </a:xfrm>
          </p:grpSpPr>
          <p:sp>
            <p:nvSpPr>
              <p:cNvPr id="61" name="Freeform 5">
                <a:extLst>
                  <a:ext uri="{FF2B5EF4-FFF2-40B4-BE49-F238E27FC236}">
                    <a16:creationId xmlns:a16="http://schemas.microsoft.com/office/drawing/2014/main" id="{FA18E676-7524-4B84-8744-06108698B90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2" name="Freeform 6">
                <a:extLst>
                  <a:ext uri="{FF2B5EF4-FFF2-40B4-BE49-F238E27FC236}">
                    <a16:creationId xmlns:a16="http://schemas.microsoft.com/office/drawing/2014/main" id="{FBCBFCC5-0D01-4F64-B9DA-6E43700D563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0" name="key" title="Icon of a key">
              <a:extLst>
                <a:ext uri="{FF2B5EF4-FFF2-40B4-BE49-F238E27FC236}">
                  <a16:creationId xmlns:a16="http://schemas.microsoft.com/office/drawing/2014/main" id="{38209BAB-9608-486D-8581-3F887AA1D008}"/>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a:xfrm>
            <a:off x="1389459" y="5048645"/>
            <a:ext cx="10383899" cy="658368"/>
          </a:xfrm>
        </p:spPr>
        <p:txBody>
          <a:bodyPr/>
          <a:lstStyle/>
          <a:p>
            <a:pPr lvl="1"/>
            <a:r>
              <a:rPr lang="en-US" dirty="0"/>
              <a:t>Certificates</a:t>
            </a:r>
          </a:p>
        </p:txBody>
      </p:sp>
      <p:grpSp>
        <p:nvGrpSpPr>
          <p:cNvPr id="63" name="Group 62">
            <a:extLst>
              <a:ext uri="{FF2B5EF4-FFF2-40B4-BE49-F238E27FC236}">
                <a16:creationId xmlns:a16="http://schemas.microsoft.com/office/drawing/2014/main" id="{A8DFE7CB-B52C-46DD-BFC4-9394279796D9}"/>
              </a:ext>
            </a:extLst>
          </p:cNvPr>
          <p:cNvGrpSpPr/>
          <p:nvPr/>
        </p:nvGrpSpPr>
        <p:grpSpPr>
          <a:xfrm>
            <a:off x="418643" y="2179024"/>
            <a:ext cx="717140" cy="717242"/>
            <a:chOff x="418643" y="1487929"/>
            <a:chExt cx="717140" cy="717242"/>
          </a:xfrm>
        </p:grpSpPr>
        <p:grpSp>
          <p:nvGrpSpPr>
            <p:cNvPr id="64" name="Group 63">
              <a:extLst>
                <a:ext uri="{FF2B5EF4-FFF2-40B4-BE49-F238E27FC236}">
                  <a16:creationId xmlns:a16="http://schemas.microsoft.com/office/drawing/2014/main" id="{FBB8AD26-D9DA-4BFB-8684-3B8E73753396}"/>
                </a:ext>
              </a:extLst>
            </p:cNvPr>
            <p:cNvGrpSpPr/>
            <p:nvPr/>
          </p:nvGrpSpPr>
          <p:grpSpPr>
            <a:xfrm>
              <a:off x="418643" y="1487929"/>
              <a:ext cx="717140" cy="717242"/>
              <a:chOff x="418643" y="1487929"/>
              <a:chExt cx="717140" cy="717242"/>
            </a:xfrm>
          </p:grpSpPr>
          <p:sp>
            <p:nvSpPr>
              <p:cNvPr id="66" name="Freeform 5">
                <a:extLst>
                  <a:ext uri="{FF2B5EF4-FFF2-40B4-BE49-F238E27FC236}">
                    <a16:creationId xmlns:a16="http://schemas.microsoft.com/office/drawing/2014/main" id="{9BB9B64F-0887-4402-B95C-E5E5F824006F}"/>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7" name="Freeform 6">
                <a:extLst>
                  <a:ext uri="{FF2B5EF4-FFF2-40B4-BE49-F238E27FC236}">
                    <a16:creationId xmlns:a16="http://schemas.microsoft.com/office/drawing/2014/main" id="{794B8EEE-5ECD-4432-BED9-07CE98119CB2}"/>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5" name="Lock" title="Icon of a padlock">
              <a:extLst>
                <a:ext uri="{FF2B5EF4-FFF2-40B4-BE49-F238E27FC236}">
                  <a16:creationId xmlns:a16="http://schemas.microsoft.com/office/drawing/2014/main" id="{9D2F20E3-035F-4615-BDB8-7EAC024DDD7C}"/>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BE1F0971-E666-4D58-8947-BA30C7101C50}"/>
              </a:ext>
            </a:extLst>
          </p:cNvPr>
          <p:cNvGrpSpPr/>
          <p:nvPr/>
        </p:nvGrpSpPr>
        <p:grpSpPr>
          <a:xfrm>
            <a:off x="418643" y="3125443"/>
            <a:ext cx="717140" cy="717242"/>
            <a:chOff x="418643" y="2533089"/>
            <a:chExt cx="717140" cy="717242"/>
          </a:xfrm>
        </p:grpSpPr>
        <p:grpSp>
          <p:nvGrpSpPr>
            <p:cNvPr id="69" name="Group 68">
              <a:extLst>
                <a:ext uri="{FF2B5EF4-FFF2-40B4-BE49-F238E27FC236}">
                  <a16:creationId xmlns:a16="http://schemas.microsoft.com/office/drawing/2014/main" id="{5171C19D-3240-48E7-A3E5-89C0E62324A9}"/>
                </a:ext>
              </a:extLst>
            </p:cNvPr>
            <p:cNvGrpSpPr/>
            <p:nvPr/>
          </p:nvGrpSpPr>
          <p:grpSpPr>
            <a:xfrm>
              <a:off x="418643" y="2533089"/>
              <a:ext cx="717140" cy="717242"/>
              <a:chOff x="418643" y="2533089"/>
              <a:chExt cx="717140" cy="717242"/>
            </a:xfrm>
          </p:grpSpPr>
          <p:sp>
            <p:nvSpPr>
              <p:cNvPr id="71" name="Freeform 5">
                <a:extLst>
                  <a:ext uri="{FF2B5EF4-FFF2-40B4-BE49-F238E27FC236}">
                    <a16:creationId xmlns:a16="http://schemas.microsoft.com/office/drawing/2014/main" id="{92195360-8F7E-4B87-BF87-9778AA0800E8}"/>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2" name="Freeform 6">
                <a:extLst>
                  <a:ext uri="{FF2B5EF4-FFF2-40B4-BE49-F238E27FC236}">
                    <a16:creationId xmlns:a16="http://schemas.microsoft.com/office/drawing/2014/main" id="{BC585963-81DD-4DA9-82CA-B00BD0A2FED0}"/>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0" name="shield_3" title="Icon of a shield with an exclamation point inside">
              <a:extLst>
                <a:ext uri="{FF2B5EF4-FFF2-40B4-BE49-F238E27FC236}">
                  <a16:creationId xmlns:a16="http://schemas.microsoft.com/office/drawing/2014/main" id="{DF0CF5F3-587B-4A72-B0AB-C479E31C4DD8}"/>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72">
            <a:extLst>
              <a:ext uri="{FF2B5EF4-FFF2-40B4-BE49-F238E27FC236}">
                <a16:creationId xmlns:a16="http://schemas.microsoft.com/office/drawing/2014/main" id="{B8A72063-AA28-4689-B6B0-40E297D1AD55}"/>
              </a:ext>
            </a:extLst>
          </p:cNvPr>
          <p:cNvGrpSpPr/>
          <p:nvPr/>
        </p:nvGrpSpPr>
        <p:grpSpPr>
          <a:xfrm>
            <a:off x="418643" y="4071862"/>
            <a:ext cx="717140" cy="717242"/>
            <a:chOff x="418643" y="3578249"/>
            <a:chExt cx="717140" cy="717242"/>
          </a:xfrm>
        </p:grpSpPr>
        <p:grpSp>
          <p:nvGrpSpPr>
            <p:cNvPr id="74" name="Group 73">
              <a:extLst>
                <a:ext uri="{FF2B5EF4-FFF2-40B4-BE49-F238E27FC236}">
                  <a16:creationId xmlns:a16="http://schemas.microsoft.com/office/drawing/2014/main" id="{4DC14029-BFCF-4F88-B429-95EA6D3725A0}"/>
                </a:ext>
              </a:extLst>
            </p:cNvPr>
            <p:cNvGrpSpPr/>
            <p:nvPr/>
          </p:nvGrpSpPr>
          <p:grpSpPr>
            <a:xfrm>
              <a:off x="418643" y="3578249"/>
              <a:ext cx="717140" cy="717242"/>
              <a:chOff x="418643" y="2533089"/>
              <a:chExt cx="717140" cy="717242"/>
            </a:xfrm>
          </p:grpSpPr>
          <p:sp>
            <p:nvSpPr>
              <p:cNvPr id="76" name="Freeform 5">
                <a:extLst>
                  <a:ext uri="{FF2B5EF4-FFF2-40B4-BE49-F238E27FC236}">
                    <a16:creationId xmlns:a16="http://schemas.microsoft.com/office/drawing/2014/main" id="{6DEF6BBB-C6C9-4E0C-91A2-CF86E0A022F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7" name="Freeform 6">
                <a:extLst>
                  <a:ext uri="{FF2B5EF4-FFF2-40B4-BE49-F238E27FC236}">
                    <a16:creationId xmlns:a16="http://schemas.microsoft.com/office/drawing/2014/main" id="{B2525608-D266-462A-84C8-F985111B103C}"/>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5" name="safe" title="Icon of a locked safe">
              <a:extLst>
                <a:ext uri="{FF2B5EF4-FFF2-40B4-BE49-F238E27FC236}">
                  <a16:creationId xmlns:a16="http://schemas.microsoft.com/office/drawing/2014/main" id="{FB4A5F06-995D-45F5-9772-A063C7F3A115}"/>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4403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932" y="477564"/>
            <a:ext cx="11341268" cy="680196"/>
          </a:xfrm>
        </p:spPr>
        <p:txBody>
          <a:bodyPr/>
          <a:lstStyle/>
          <a:p>
            <a:r>
              <a:rPr lang="en-US" dirty="0"/>
              <a:t>Manage custom detections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911226"/>
            <a:ext cx="11341100" cy="1184940"/>
          </a:xfrm>
        </p:spPr>
        <p:txBody>
          <a:bodyPr/>
          <a:lstStyle/>
          <a:p>
            <a:pPr lvl="1"/>
            <a:endParaRPr lang="en-US" dirty="0"/>
          </a:p>
          <a:p>
            <a:pPr lvl="1"/>
            <a:r>
              <a:rPr lang="en-US" dirty="0"/>
              <a:t>Custom detection rules built from advanced hunting queries let you proactively monitor various events and system states, including suspected breach activity and misconfigured devices.</a:t>
            </a:r>
          </a:p>
        </p:txBody>
      </p:sp>
    </p:spTree>
    <p:extLst>
      <p:ext uri="{BB962C8B-B14F-4D97-AF65-F5344CB8AC3E}">
        <p14:creationId xmlns:p14="http://schemas.microsoft.com/office/powerpoint/2010/main" val="1335201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40948979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230" y="3056674"/>
            <a:ext cx="8852145" cy="1140505"/>
          </a:xfrm>
        </p:spPr>
        <p:txBody>
          <a:bodyPr/>
          <a:lstStyle/>
          <a:p>
            <a:r>
              <a:rPr lang="en-US" dirty="0"/>
              <a:t>Lesson 10: Utilize Threat and Vulnerability Management</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20659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Describe Threat and Vulnerability Management in Microsoft Defender for Endpoint</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Identify vulnerabilities on your devices with Microsoft Defender for Endpoint</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Track emerging threats in Microsoft Defender for Endpoint</a:t>
            </a:r>
          </a:p>
        </p:txBody>
      </p:sp>
    </p:spTree>
    <p:extLst>
      <p:ext uri="{BB962C8B-B14F-4D97-AF65-F5344CB8AC3E}">
        <p14:creationId xmlns:p14="http://schemas.microsoft.com/office/powerpoint/2010/main" val="55166088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Explain Threat and Vulnerability Management</a:t>
            </a:r>
          </a:p>
        </p:txBody>
      </p:sp>
      <p:sp>
        <p:nvSpPr>
          <p:cNvPr id="7" name="Text Placeholder 6">
            <a:extLst>
              <a:ext uri="{FF2B5EF4-FFF2-40B4-BE49-F238E27FC236}">
                <a16:creationId xmlns:a16="http://schemas.microsoft.com/office/drawing/2014/main" id="{71CB393F-0038-4B2B-8918-BC111A05FF1B}"/>
              </a:ext>
            </a:extLst>
          </p:cNvPr>
          <p:cNvSpPr>
            <a:spLocks noGrp="1"/>
          </p:cNvSpPr>
          <p:nvPr>
            <p:ph type="body" sz="quarter" idx="20"/>
          </p:nvPr>
        </p:nvSpPr>
        <p:spPr>
          <a:xfrm>
            <a:off x="418643" y="990600"/>
            <a:ext cx="11341267" cy="923330"/>
          </a:xfrm>
        </p:spPr>
        <p:txBody>
          <a:bodyPr/>
          <a:lstStyle/>
          <a:p>
            <a:r>
              <a:rPr lang="en-US" spc="0" dirty="0">
                <a:solidFill>
                  <a:schemeClr val="tx1"/>
                </a:solidFill>
                <a:latin typeface="+mn-lt"/>
              </a:rPr>
              <a:t>Discover vulnerabilities and misconfigurations in real-time with sensors and without the need for agents or periodic scans. It prioritizes vulnerabilities based on the threat landscape, detections in your organization, sensitive information on vulnerable devices, and business context.</a:t>
            </a:r>
          </a:p>
        </p:txBody>
      </p:sp>
      <p:sp>
        <p:nvSpPr>
          <p:cNvPr id="6" name="Text Placeholder 5"/>
          <p:cNvSpPr>
            <a:spLocks noGrp="1"/>
          </p:cNvSpPr>
          <p:nvPr>
            <p:ph type="body" sz="quarter" idx="11"/>
          </p:nvPr>
        </p:nvSpPr>
        <p:spPr>
          <a:xfrm>
            <a:off x="1389459" y="2109606"/>
            <a:ext cx="10383899" cy="658368"/>
          </a:xfrm>
        </p:spPr>
        <p:txBody>
          <a:bodyPr/>
          <a:lstStyle/>
          <a:p>
            <a:pPr lvl="1"/>
            <a:r>
              <a:rPr lang="en-US" dirty="0"/>
              <a:t>Bridging the workflow gaps</a:t>
            </a:r>
          </a:p>
        </p:txBody>
      </p:sp>
      <p:sp>
        <p:nvSpPr>
          <p:cNvPr id="2" name="Text Placeholder 1"/>
          <p:cNvSpPr>
            <a:spLocks noGrp="1"/>
          </p:cNvSpPr>
          <p:nvPr>
            <p:ph type="body" sz="quarter" idx="15"/>
          </p:nvPr>
        </p:nvSpPr>
        <p:spPr>
          <a:xfrm>
            <a:off x="1389459" y="3056334"/>
            <a:ext cx="10383899" cy="658368"/>
          </a:xfrm>
        </p:spPr>
        <p:txBody>
          <a:bodyPr/>
          <a:lstStyle/>
          <a:p>
            <a:pPr lvl="1"/>
            <a:r>
              <a:rPr lang="en-US" dirty="0"/>
              <a:t>Real-time discovery</a:t>
            </a:r>
          </a:p>
        </p:txBody>
      </p:sp>
      <p:sp>
        <p:nvSpPr>
          <p:cNvPr id="3" name="Text Placeholder 2"/>
          <p:cNvSpPr>
            <a:spLocks noGrp="1"/>
          </p:cNvSpPr>
          <p:nvPr>
            <p:ph type="body" sz="quarter" idx="17"/>
          </p:nvPr>
        </p:nvSpPr>
        <p:spPr>
          <a:xfrm>
            <a:off x="1389459" y="4003062"/>
            <a:ext cx="10383899" cy="658368"/>
          </a:xfrm>
        </p:spPr>
        <p:txBody>
          <a:bodyPr/>
          <a:lstStyle/>
          <a:p>
            <a:pPr lvl="1"/>
            <a:r>
              <a:rPr lang="en-US" dirty="0"/>
              <a:t>Intelligence-driven prioritization</a:t>
            </a:r>
          </a:p>
        </p:txBody>
      </p:sp>
      <p:grpSp>
        <p:nvGrpSpPr>
          <p:cNvPr id="58" name="Group 57">
            <a:extLst>
              <a:ext uri="{FF2B5EF4-FFF2-40B4-BE49-F238E27FC236}">
                <a16:creationId xmlns:a16="http://schemas.microsoft.com/office/drawing/2014/main" id="{BA15D90A-0A75-4413-A4BF-3C1279A146B3}"/>
              </a:ext>
            </a:extLst>
          </p:cNvPr>
          <p:cNvGrpSpPr/>
          <p:nvPr/>
        </p:nvGrpSpPr>
        <p:grpSpPr>
          <a:xfrm>
            <a:off x="418643" y="4919426"/>
            <a:ext cx="717140" cy="717242"/>
            <a:chOff x="418643" y="4623409"/>
            <a:chExt cx="717140" cy="717242"/>
          </a:xfrm>
        </p:grpSpPr>
        <p:grpSp>
          <p:nvGrpSpPr>
            <p:cNvPr id="59" name="Group 58">
              <a:extLst>
                <a:ext uri="{FF2B5EF4-FFF2-40B4-BE49-F238E27FC236}">
                  <a16:creationId xmlns:a16="http://schemas.microsoft.com/office/drawing/2014/main" id="{570633D8-E48A-455B-831F-1B342187708A}"/>
                </a:ext>
              </a:extLst>
            </p:cNvPr>
            <p:cNvGrpSpPr/>
            <p:nvPr/>
          </p:nvGrpSpPr>
          <p:grpSpPr>
            <a:xfrm>
              <a:off x="418643" y="4623409"/>
              <a:ext cx="717140" cy="717242"/>
              <a:chOff x="418643" y="2533089"/>
              <a:chExt cx="717140" cy="717242"/>
            </a:xfrm>
          </p:grpSpPr>
          <p:sp>
            <p:nvSpPr>
              <p:cNvPr id="61" name="Freeform 5">
                <a:extLst>
                  <a:ext uri="{FF2B5EF4-FFF2-40B4-BE49-F238E27FC236}">
                    <a16:creationId xmlns:a16="http://schemas.microsoft.com/office/drawing/2014/main" id="{FA18E676-7524-4B84-8744-06108698B90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2" name="Freeform 6">
                <a:extLst>
                  <a:ext uri="{FF2B5EF4-FFF2-40B4-BE49-F238E27FC236}">
                    <a16:creationId xmlns:a16="http://schemas.microsoft.com/office/drawing/2014/main" id="{FBCBFCC5-0D01-4F64-B9DA-6E43700D563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0" name="key" title="Icon of a key">
              <a:extLst>
                <a:ext uri="{FF2B5EF4-FFF2-40B4-BE49-F238E27FC236}">
                  <a16:creationId xmlns:a16="http://schemas.microsoft.com/office/drawing/2014/main" id="{38209BAB-9608-486D-8581-3F887AA1D008}"/>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a:xfrm>
            <a:off x="1389459" y="4949790"/>
            <a:ext cx="10383899" cy="658368"/>
          </a:xfrm>
        </p:spPr>
        <p:txBody>
          <a:bodyPr/>
          <a:lstStyle/>
          <a:p>
            <a:pPr lvl="1"/>
            <a:r>
              <a:rPr lang="en-US" dirty="0"/>
              <a:t>Seamless remediation</a:t>
            </a:r>
          </a:p>
        </p:txBody>
      </p:sp>
      <p:grpSp>
        <p:nvGrpSpPr>
          <p:cNvPr id="63" name="Group 62">
            <a:extLst>
              <a:ext uri="{FF2B5EF4-FFF2-40B4-BE49-F238E27FC236}">
                <a16:creationId xmlns:a16="http://schemas.microsoft.com/office/drawing/2014/main" id="{A8DFE7CB-B52C-46DD-BFC4-9394279796D9}"/>
              </a:ext>
            </a:extLst>
          </p:cNvPr>
          <p:cNvGrpSpPr/>
          <p:nvPr/>
        </p:nvGrpSpPr>
        <p:grpSpPr>
          <a:xfrm>
            <a:off x="418643" y="2080169"/>
            <a:ext cx="717140" cy="717242"/>
            <a:chOff x="418643" y="1487929"/>
            <a:chExt cx="717140" cy="717242"/>
          </a:xfrm>
        </p:grpSpPr>
        <p:grpSp>
          <p:nvGrpSpPr>
            <p:cNvPr id="64" name="Group 63">
              <a:extLst>
                <a:ext uri="{FF2B5EF4-FFF2-40B4-BE49-F238E27FC236}">
                  <a16:creationId xmlns:a16="http://schemas.microsoft.com/office/drawing/2014/main" id="{FBB8AD26-D9DA-4BFB-8684-3B8E73753396}"/>
                </a:ext>
              </a:extLst>
            </p:cNvPr>
            <p:cNvGrpSpPr/>
            <p:nvPr/>
          </p:nvGrpSpPr>
          <p:grpSpPr>
            <a:xfrm>
              <a:off x="418643" y="1487929"/>
              <a:ext cx="717140" cy="717242"/>
              <a:chOff x="418643" y="1487929"/>
              <a:chExt cx="717140" cy="717242"/>
            </a:xfrm>
          </p:grpSpPr>
          <p:sp>
            <p:nvSpPr>
              <p:cNvPr id="66" name="Freeform 5">
                <a:extLst>
                  <a:ext uri="{FF2B5EF4-FFF2-40B4-BE49-F238E27FC236}">
                    <a16:creationId xmlns:a16="http://schemas.microsoft.com/office/drawing/2014/main" id="{9BB9B64F-0887-4402-B95C-E5E5F824006F}"/>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7" name="Freeform 6">
                <a:extLst>
                  <a:ext uri="{FF2B5EF4-FFF2-40B4-BE49-F238E27FC236}">
                    <a16:creationId xmlns:a16="http://schemas.microsoft.com/office/drawing/2014/main" id="{794B8EEE-5ECD-4432-BED9-07CE98119CB2}"/>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5" name="Lock" title="Icon of a padlock">
              <a:extLst>
                <a:ext uri="{FF2B5EF4-FFF2-40B4-BE49-F238E27FC236}">
                  <a16:creationId xmlns:a16="http://schemas.microsoft.com/office/drawing/2014/main" id="{9D2F20E3-035F-4615-BDB8-7EAC024DDD7C}"/>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BE1F0971-E666-4D58-8947-BA30C7101C50}"/>
              </a:ext>
            </a:extLst>
          </p:cNvPr>
          <p:cNvGrpSpPr/>
          <p:nvPr/>
        </p:nvGrpSpPr>
        <p:grpSpPr>
          <a:xfrm>
            <a:off x="418643" y="3026588"/>
            <a:ext cx="717140" cy="717242"/>
            <a:chOff x="418643" y="2533089"/>
            <a:chExt cx="717140" cy="717242"/>
          </a:xfrm>
        </p:grpSpPr>
        <p:grpSp>
          <p:nvGrpSpPr>
            <p:cNvPr id="69" name="Group 68">
              <a:extLst>
                <a:ext uri="{FF2B5EF4-FFF2-40B4-BE49-F238E27FC236}">
                  <a16:creationId xmlns:a16="http://schemas.microsoft.com/office/drawing/2014/main" id="{5171C19D-3240-48E7-A3E5-89C0E62324A9}"/>
                </a:ext>
              </a:extLst>
            </p:cNvPr>
            <p:cNvGrpSpPr/>
            <p:nvPr/>
          </p:nvGrpSpPr>
          <p:grpSpPr>
            <a:xfrm>
              <a:off x="418643" y="2533089"/>
              <a:ext cx="717140" cy="717242"/>
              <a:chOff x="418643" y="2533089"/>
              <a:chExt cx="717140" cy="717242"/>
            </a:xfrm>
          </p:grpSpPr>
          <p:sp>
            <p:nvSpPr>
              <p:cNvPr id="71" name="Freeform 5">
                <a:extLst>
                  <a:ext uri="{FF2B5EF4-FFF2-40B4-BE49-F238E27FC236}">
                    <a16:creationId xmlns:a16="http://schemas.microsoft.com/office/drawing/2014/main" id="{92195360-8F7E-4B87-BF87-9778AA0800E8}"/>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2" name="Freeform 6">
                <a:extLst>
                  <a:ext uri="{FF2B5EF4-FFF2-40B4-BE49-F238E27FC236}">
                    <a16:creationId xmlns:a16="http://schemas.microsoft.com/office/drawing/2014/main" id="{BC585963-81DD-4DA9-82CA-B00BD0A2FED0}"/>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0" name="shield_3" title="Icon of a shield with an exclamation point inside">
              <a:extLst>
                <a:ext uri="{FF2B5EF4-FFF2-40B4-BE49-F238E27FC236}">
                  <a16:creationId xmlns:a16="http://schemas.microsoft.com/office/drawing/2014/main" id="{DF0CF5F3-587B-4A72-B0AB-C479E31C4DD8}"/>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72">
            <a:extLst>
              <a:ext uri="{FF2B5EF4-FFF2-40B4-BE49-F238E27FC236}">
                <a16:creationId xmlns:a16="http://schemas.microsoft.com/office/drawing/2014/main" id="{B8A72063-AA28-4689-B6B0-40E297D1AD55}"/>
              </a:ext>
            </a:extLst>
          </p:cNvPr>
          <p:cNvGrpSpPr/>
          <p:nvPr/>
        </p:nvGrpSpPr>
        <p:grpSpPr>
          <a:xfrm>
            <a:off x="418643" y="3973007"/>
            <a:ext cx="717140" cy="717242"/>
            <a:chOff x="418643" y="3578249"/>
            <a:chExt cx="717140" cy="717242"/>
          </a:xfrm>
        </p:grpSpPr>
        <p:grpSp>
          <p:nvGrpSpPr>
            <p:cNvPr id="74" name="Group 73">
              <a:extLst>
                <a:ext uri="{FF2B5EF4-FFF2-40B4-BE49-F238E27FC236}">
                  <a16:creationId xmlns:a16="http://schemas.microsoft.com/office/drawing/2014/main" id="{4DC14029-BFCF-4F88-B429-95EA6D3725A0}"/>
                </a:ext>
              </a:extLst>
            </p:cNvPr>
            <p:cNvGrpSpPr/>
            <p:nvPr/>
          </p:nvGrpSpPr>
          <p:grpSpPr>
            <a:xfrm>
              <a:off x="418643" y="3578249"/>
              <a:ext cx="717140" cy="717242"/>
              <a:chOff x="418643" y="2533089"/>
              <a:chExt cx="717140" cy="717242"/>
            </a:xfrm>
          </p:grpSpPr>
          <p:sp>
            <p:nvSpPr>
              <p:cNvPr id="76" name="Freeform 5">
                <a:extLst>
                  <a:ext uri="{FF2B5EF4-FFF2-40B4-BE49-F238E27FC236}">
                    <a16:creationId xmlns:a16="http://schemas.microsoft.com/office/drawing/2014/main" id="{6DEF6BBB-C6C9-4E0C-91A2-CF86E0A022F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7" name="Freeform 6">
                <a:extLst>
                  <a:ext uri="{FF2B5EF4-FFF2-40B4-BE49-F238E27FC236}">
                    <a16:creationId xmlns:a16="http://schemas.microsoft.com/office/drawing/2014/main" id="{B2525608-D266-462A-84C8-F985111B103C}"/>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5" name="safe" title="Icon of a locked safe">
              <a:extLst>
                <a:ext uri="{FF2B5EF4-FFF2-40B4-BE49-F238E27FC236}">
                  <a16:creationId xmlns:a16="http://schemas.microsoft.com/office/drawing/2014/main" id="{FB4A5F06-995D-45F5-9772-A063C7F3A115}"/>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1211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Practice security administration</a:t>
            </a:r>
          </a:p>
        </p:txBody>
      </p:sp>
      <p:grpSp>
        <p:nvGrpSpPr>
          <p:cNvPr id="102" name="Group 101">
            <a:extLst>
              <a:ext uri="{FF2B5EF4-FFF2-40B4-BE49-F238E27FC236}">
                <a16:creationId xmlns:a16="http://schemas.microsoft.com/office/drawing/2014/main" id="{E5541FA0-1C5A-43BC-A89D-5116921AAE15}"/>
              </a:ext>
            </a:extLst>
          </p:cNvPr>
          <p:cNvGrpSpPr/>
          <p:nvPr/>
        </p:nvGrpSpPr>
        <p:grpSpPr>
          <a:xfrm>
            <a:off x="418643" y="1327923"/>
            <a:ext cx="657682" cy="657682"/>
            <a:chOff x="418643" y="1487929"/>
            <a:chExt cx="717140" cy="717242"/>
          </a:xfrm>
        </p:grpSpPr>
        <p:grpSp>
          <p:nvGrpSpPr>
            <p:cNvPr id="103" name="Group 102">
              <a:extLst>
                <a:ext uri="{FF2B5EF4-FFF2-40B4-BE49-F238E27FC236}">
                  <a16:creationId xmlns:a16="http://schemas.microsoft.com/office/drawing/2014/main" id="{2EF1BB18-A486-4531-A75D-27CAF1A846B3}"/>
                </a:ext>
              </a:extLst>
            </p:cNvPr>
            <p:cNvGrpSpPr/>
            <p:nvPr/>
          </p:nvGrpSpPr>
          <p:grpSpPr>
            <a:xfrm>
              <a:off x="418643" y="1487929"/>
              <a:ext cx="717140" cy="717242"/>
              <a:chOff x="418643" y="1487929"/>
              <a:chExt cx="717140" cy="717242"/>
            </a:xfrm>
          </p:grpSpPr>
          <p:sp>
            <p:nvSpPr>
              <p:cNvPr id="116" name="Freeform 5">
                <a:extLst>
                  <a:ext uri="{FF2B5EF4-FFF2-40B4-BE49-F238E27FC236}">
                    <a16:creationId xmlns:a16="http://schemas.microsoft.com/office/drawing/2014/main" id="{AD1BA058-6363-4FBF-B641-0B5462D394A1}"/>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7" name="Freeform 6">
                <a:extLst>
                  <a:ext uri="{FF2B5EF4-FFF2-40B4-BE49-F238E27FC236}">
                    <a16:creationId xmlns:a16="http://schemas.microsoft.com/office/drawing/2014/main" id="{0A3F5201-8F1B-4B65-A0D4-8C00236F6FEA}"/>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5" name="Lock" title="Icon of a padlock">
              <a:extLst>
                <a:ext uri="{FF2B5EF4-FFF2-40B4-BE49-F238E27FC236}">
                  <a16:creationId xmlns:a16="http://schemas.microsoft.com/office/drawing/2014/main" id="{6E976E9B-C7F6-429C-9D57-A90E6A8C48F3}"/>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Threat and vulnerability management</a:t>
            </a:r>
          </a:p>
        </p:txBody>
      </p:sp>
      <p:grpSp>
        <p:nvGrpSpPr>
          <p:cNvPr id="118" name="Group 117">
            <a:extLst>
              <a:ext uri="{FF2B5EF4-FFF2-40B4-BE49-F238E27FC236}">
                <a16:creationId xmlns:a16="http://schemas.microsoft.com/office/drawing/2014/main" id="{314D4253-C61F-48D4-8158-A9837C524E4D}"/>
              </a:ext>
            </a:extLst>
          </p:cNvPr>
          <p:cNvGrpSpPr/>
          <p:nvPr/>
        </p:nvGrpSpPr>
        <p:grpSpPr>
          <a:xfrm>
            <a:off x="418643" y="2036817"/>
            <a:ext cx="657682" cy="657682"/>
            <a:chOff x="418643" y="2533089"/>
            <a:chExt cx="717140" cy="717242"/>
          </a:xfrm>
        </p:grpSpPr>
        <p:grpSp>
          <p:nvGrpSpPr>
            <p:cNvPr id="119" name="Group 118">
              <a:extLst>
                <a:ext uri="{FF2B5EF4-FFF2-40B4-BE49-F238E27FC236}">
                  <a16:creationId xmlns:a16="http://schemas.microsoft.com/office/drawing/2014/main" id="{9289628F-269A-492A-8C2C-20DA98FA17AA}"/>
                </a:ext>
              </a:extLst>
            </p:cNvPr>
            <p:cNvGrpSpPr/>
            <p:nvPr/>
          </p:nvGrpSpPr>
          <p:grpSpPr>
            <a:xfrm>
              <a:off x="418643" y="2533089"/>
              <a:ext cx="717140" cy="717242"/>
              <a:chOff x="418643" y="2533089"/>
              <a:chExt cx="717140" cy="717242"/>
            </a:xfrm>
          </p:grpSpPr>
          <p:sp>
            <p:nvSpPr>
              <p:cNvPr id="121" name="Freeform 5">
                <a:extLst>
                  <a:ext uri="{FF2B5EF4-FFF2-40B4-BE49-F238E27FC236}">
                    <a16:creationId xmlns:a16="http://schemas.microsoft.com/office/drawing/2014/main" id="{B29060B4-4F83-4DF2-A777-BE023023935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2" name="Freeform 6">
                <a:extLst>
                  <a:ext uri="{FF2B5EF4-FFF2-40B4-BE49-F238E27FC236}">
                    <a16:creationId xmlns:a16="http://schemas.microsoft.com/office/drawing/2014/main" id="{3AF47DD0-47E0-4959-BE95-BCD14BAA2BDC}"/>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0" name="shield_3" title="Icon of a shield with an exclamation point inside">
              <a:extLst>
                <a:ext uri="{FF2B5EF4-FFF2-40B4-BE49-F238E27FC236}">
                  <a16:creationId xmlns:a16="http://schemas.microsoft.com/office/drawing/2014/main" id="{F38CEDCB-C14B-4C3A-9A4A-E8C7F0AE32EA}"/>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Attack surface reduction</a:t>
            </a:r>
          </a:p>
        </p:txBody>
      </p:sp>
      <p:grpSp>
        <p:nvGrpSpPr>
          <p:cNvPr id="123" name="Group 122">
            <a:extLst>
              <a:ext uri="{FF2B5EF4-FFF2-40B4-BE49-F238E27FC236}">
                <a16:creationId xmlns:a16="http://schemas.microsoft.com/office/drawing/2014/main" id="{2E590A5C-FCC6-47B7-AE88-83487D14A139}"/>
              </a:ext>
            </a:extLst>
          </p:cNvPr>
          <p:cNvGrpSpPr/>
          <p:nvPr/>
        </p:nvGrpSpPr>
        <p:grpSpPr>
          <a:xfrm>
            <a:off x="418643" y="2745711"/>
            <a:ext cx="657682" cy="657682"/>
            <a:chOff x="418643" y="3578249"/>
            <a:chExt cx="717140" cy="717242"/>
          </a:xfrm>
        </p:grpSpPr>
        <p:grpSp>
          <p:nvGrpSpPr>
            <p:cNvPr id="124" name="Group 123">
              <a:extLst>
                <a:ext uri="{FF2B5EF4-FFF2-40B4-BE49-F238E27FC236}">
                  <a16:creationId xmlns:a16="http://schemas.microsoft.com/office/drawing/2014/main" id="{EB419A50-BFCD-46DB-A0AF-3863A7A93A0D}"/>
                </a:ext>
              </a:extLst>
            </p:cNvPr>
            <p:cNvGrpSpPr/>
            <p:nvPr/>
          </p:nvGrpSpPr>
          <p:grpSpPr>
            <a:xfrm>
              <a:off x="418643" y="3578249"/>
              <a:ext cx="717140" cy="717242"/>
              <a:chOff x="418643" y="2533089"/>
              <a:chExt cx="717140" cy="717242"/>
            </a:xfrm>
          </p:grpSpPr>
          <p:sp>
            <p:nvSpPr>
              <p:cNvPr id="126" name="Freeform 5">
                <a:extLst>
                  <a:ext uri="{FF2B5EF4-FFF2-40B4-BE49-F238E27FC236}">
                    <a16:creationId xmlns:a16="http://schemas.microsoft.com/office/drawing/2014/main" id="{6233581F-5DF0-4235-9403-EB1DA13ADF1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7" name="Freeform 6">
                <a:extLst>
                  <a:ext uri="{FF2B5EF4-FFF2-40B4-BE49-F238E27FC236}">
                    <a16:creationId xmlns:a16="http://schemas.microsoft.com/office/drawing/2014/main" id="{03C8219A-81AD-41E0-89D5-81AA0EA2E2F0}"/>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5" name="safe" title="Icon of a locked safe">
              <a:extLst>
                <a:ext uri="{FF2B5EF4-FFF2-40B4-BE49-F238E27FC236}">
                  <a16:creationId xmlns:a16="http://schemas.microsoft.com/office/drawing/2014/main" id="{83C9A814-2F76-45F1-A473-C507D5828C2B}"/>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dirty="0"/>
              <a:t>Next generation protection</a:t>
            </a:r>
          </a:p>
        </p:txBody>
      </p:sp>
      <p:grpSp>
        <p:nvGrpSpPr>
          <p:cNvPr id="128" name="Group 127">
            <a:extLst>
              <a:ext uri="{FF2B5EF4-FFF2-40B4-BE49-F238E27FC236}">
                <a16:creationId xmlns:a16="http://schemas.microsoft.com/office/drawing/2014/main" id="{2CB68B22-E0DF-4A0D-9B1B-D44AB91418B0}"/>
              </a:ext>
            </a:extLst>
          </p:cNvPr>
          <p:cNvGrpSpPr/>
          <p:nvPr/>
        </p:nvGrpSpPr>
        <p:grpSpPr>
          <a:xfrm>
            <a:off x="418643" y="3454605"/>
            <a:ext cx="657682" cy="657682"/>
            <a:chOff x="418643" y="4623409"/>
            <a:chExt cx="717140" cy="717242"/>
          </a:xfrm>
        </p:grpSpPr>
        <p:grpSp>
          <p:nvGrpSpPr>
            <p:cNvPr id="129" name="Group 128">
              <a:extLst>
                <a:ext uri="{FF2B5EF4-FFF2-40B4-BE49-F238E27FC236}">
                  <a16:creationId xmlns:a16="http://schemas.microsoft.com/office/drawing/2014/main" id="{88E9FCEC-C4DC-450C-9261-0D1E7D412E95}"/>
                </a:ext>
              </a:extLst>
            </p:cNvPr>
            <p:cNvGrpSpPr/>
            <p:nvPr/>
          </p:nvGrpSpPr>
          <p:grpSpPr>
            <a:xfrm>
              <a:off x="418643" y="4623409"/>
              <a:ext cx="717140" cy="717242"/>
              <a:chOff x="418643" y="2533089"/>
              <a:chExt cx="717140" cy="717242"/>
            </a:xfrm>
          </p:grpSpPr>
          <p:sp>
            <p:nvSpPr>
              <p:cNvPr id="131" name="Freeform 5">
                <a:extLst>
                  <a:ext uri="{FF2B5EF4-FFF2-40B4-BE49-F238E27FC236}">
                    <a16:creationId xmlns:a16="http://schemas.microsoft.com/office/drawing/2014/main" id="{5CF1AE3B-6EEC-4459-B3FF-310727F068D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2" name="Freeform 6">
                <a:extLst>
                  <a:ext uri="{FF2B5EF4-FFF2-40B4-BE49-F238E27FC236}">
                    <a16:creationId xmlns:a16="http://schemas.microsoft.com/office/drawing/2014/main" id="{FA6DC33D-D5F1-4F93-A476-9DCD064F2D14}"/>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0" name="key" title="Icon of a key">
              <a:extLst>
                <a:ext uri="{FF2B5EF4-FFF2-40B4-BE49-F238E27FC236}">
                  <a16:creationId xmlns:a16="http://schemas.microsoft.com/office/drawing/2014/main" id="{2A081CF7-C95F-46D7-AC0F-DF9C7D415D9D}"/>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Endpoint detection and response</a:t>
            </a:r>
          </a:p>
        </p:txBody>
      </p:sp>
      <p:grpSp>
        <p:nvGrpSpPr>
          <p:cNvPr id="133" name="Group 132">
            <a:extLst>
              <a:ext uri="{FF2B5EF4-FFF2-40B4-BE49-F238E27FC236}">
                <a16:creationId xmlns:a16="http://schemas.microsoft.com/office/drawing/2014/main" id="{01A57D41-0609-43A2-86BE-711886A4CC06}"/>
              </a:ext>
            </a:extLst>
          </p:cNvPr>
          <p:cNvGrpSpPr/>
          <p:nvPr/>
        </p:nvGrpSpPr>
        <p:grpSpPr>
          <a:xfrm>
            <a:off x="418643" y="4163499"/>
            <a:ext cx="657682" cy="657682"/>
            <a:chOff x="418643" y="4842674"/>
            <a:chExt cx="717140" cy="717242"/>
          </a:xfrm>
        </p:grpSpPr>
        <p:grpSp>
          <p:nvGrpSpPr>
            <p:cNvPr id="134" name="Group 133">
              <a:extLst>
                <a:ext uri="{FF2B5EF4-FFF2-40B4-BE49-F238E27FC236}">
                  <a16:creationId xmlns:a16="http://schemas.microsoft.com/office/drawing/2014/main" id="{0FF75B9E-3B7A-49EA-B8E7-432AEA22BFEC}"/>
                </a:ext>
              </a:extLst>
            </p:cNvPr>
            <p:cNvGrpSpPr/>
            <p:nvPr/>
          </p:nvGrpSpPr>
          <p:grpSpPr>
            <a:xfrm>
              <a:off x="418643" y="4842674"/>
              <a:ext cx="717140" cy="717242"/>
              <a:chOff x="418643" y="2533089"/>
              <a:chExt cx="717140" cy="717242"/>
            </a:xfrm>
          </p:grpSpPr>
          <p:sp>
            <p:nvSpPr>
              <p:cNvPr id="136" name="Freeform 5">
                <a:extLst>
                  <a:ext uri="{FF2B5EF4-FFF2-40B4-BE49-F238E27FC236}">
                    <a16:creationId xmlns:a16="http://schemas.microsoft.com/office/drawing/2014/main" id="{A1C6BA38-029A-4DB5-8E79-56BF0D68FD9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7" name="Freeform 6">
                <a:extLst>
                  <a:ext uri="{FF2B5EF4-FFF2-40B4-BE49-F238E27FC236}">
                    <a16:creationId xmlns:a16="http://schemas.microsoft.com/office/drawing/2014/main" id="{A776AFE8-59CA-4AB7-BA30-D2F246C10EB8}"/>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5" name="document_6" title="Icon of a document with a padlock in the lower right corner">
              <a:extLst>
                <a:ext uri="{FF2B5EF4-FFF2-40B4-BE49-F238E27FC236}">
                  <a16:creationId xmlns:a16="http://schemas.microsoft.com/office/drawing/2014/main" id="{691D7396-F2A5-4598-AB03-7F3D6257020D}"/>
                </a:ext>
              </a:extLst>
            </p:cNvPr>
            <p:cNvSpPr>
              <a:spLocks noChangeAspect="1" noEditPoints="1"/>
            </p:cNvSpPr>
            <p:nvPr/>
          </p:nvSpPr>
          <p:spPr bwMode="auto">
            <a:xfrm>
              <a:off x="639537" y="5029200"/>
              <a:ext cx="275352" cy="34419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p:txBody>
          <a:bodyPr/>
          <a:lstStyle/>
          <a:p>
            <a:pPr lvl="1"/>
            <a:r>
              <a:rPr lang="en-US" dirty="0"/>
              <a:t>Automated investigation and remediation</a:t>
            </a:r>
          </a:p>
        </p:txBody>
      </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30"/>
          </p:nvPr>
        </p:nvSpPr>
        <p:spPr/>
        <p:txBody>
          <a:bodyPr/>
          <a:lstStyle/>
          <a:p>
            <a:pPr lvl="1"/>
            <a:r>
              <a:rPr lang="en-US" dirty="0"/>
              <a:t>Microsoft Threat Experts</a:t>
            </a:r>
          </a:p>
        </p:txBody>
      </p:sp>
      <p:grpSp>
        <p:nvGrpSpPr>
          <p:cNvPr id="10" name="Group 9">
            <a:extLst>
              <a:ext uri="{FF2B5EF4-FFF2-40B4-BE49-F238E27FC236}">
                <a16:creationId xmlns:a16="http://schemas.microsoft.com/office/drawing/2014/main" id="{BDA93194-DEA5-4E39-BD3F-61DC81E03576}"/>
              </a:ext>
            </a:extLst>
          </p:cNvPr>
          <p:cNvGrpSpPr/>
          <p:nvPr/>
        </p:nvGrpSpPr>
        <p:grpSpPr>
          <a:xfrm>
            <a:off x="418646" y="4872395"/>
            <a:ext cx="657682" cy="657682"/>
            <a:chOff x="418646" y="4872395"/>
            <a:chExt cx="657682" cy="657682"/>
          </a:xfrm>
        </p:grpSpPr>
        <p:grpSp>
          <p:nvGrpSpPr>
            <p:cNvPr id="139" name="Group 138">
              <a:extLst>
                <a:ext uri="{FF2B5EF4-FFF2-40B4-BE49-F238E27FC236}">
                  <a16:creationId xmlns:a16="http://schemas.microsoft.com/office/drawing/2014/main" id="{2CCCE2C0-90F2-4C7C-8A65-76F4BF59D0F4}"/>
                </a:ext>
              </a:extLst>
            </p:cNvPr>
            <p:cNvGrpSpPr/>
            <p:nvPr/>
          </p:nvGrpSpPr>
          <p:grpSpPr>
            <a:xfrm>
              <a:off x="418646" y="4872395"/>
              <a:ext cx="657682" cy="657682"/>
              <a:chOff x="418643" y="2533089"/>
              <a:chExt cx="717140" cy="717242"/>
            </a:xfrm>
          </p:grpSpPr>
          <p:sp>
            <p:nvSpPr>
              <p:cNvPr id="141" name="Freeform 5">
                <a:extLst>
                  <a:ext uri="{FF2B5EF4-FFF2-40B4-BE49-F238E27FC236}">
                    <a16:creationId xmlns:a16="http://schemas.microsoft.com/office/drawing/2014/main" id="{10BE3825-5334-45BF-8606-1A2490A3EF9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2" name="Freeform 6">
                <a:extLst>
                  <a:ext uri="{FF2B5EF4-FFF2-40B4-BE49-F238E27FC236}">
                    <a16:creationId xmlns:a16="http://schemas.microsoft.com/office/drawing/2014/main" id="{17D7D609-B29C-4E6D-B158-B937423882C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Fingerprint_E928" title="Icon of a fingerprint">
              <a:extLst>
                <a:ext uri="{FF2B5EF4-FFF2-40B4-BE49-F238E27FC236}">
                  <a16:creationId xmlns:a16="http://schemas.microsoft.com/office/drawing/2014/main" id="{EC985525-C305-4C66-BD72-C57263787813}"/>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45020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vulnerabilities on your devices</a:t>
            </a:r>
          </a:p>
        </p:txBody>
      </p:sp>
      <p:sp>
        <p:nvSpPr>
          <p:cNvPr id="6" name="Text Placeholder 5"/>
          <p:cNvSpPr>
            <a:spLocks noGrp="1"/>
          </p:cNvSpPr>
          <p:nvPr>
            <p:ph type="body" sz="quarter" idx="11"/>
          </p:nvPr>
        </p:nvSpPr>
        <p:spPr>
          <a:xfrm>
            <a:off x="431095" y="2740880"/>
            <a:ext cx="2603367" cy="3676625"/>
          </a:xfrm>
        </p:spPr>
        <p:txBody>
          <a:bodyPr/>
          <a:lstStyle/>
          <a:p>
            <a:r>
              <a:rPr lang="en-US" sz="2000" dirty="0"/>
              <a:t>Software inventory</a:t>
            </a:r>
          </a:p>
          <a:p>
            <a:pPr lvl="1"/>
            <a:r>
              <a:rPr lang="en-US" sz="1600" dirty="0"/>
              <a:t>The Software inventory page opens with a list of software installed in your network.</a:t>
            </a:r>
          </a:p>
        </p:txBody>
      </p:sp>
      <p:sp>
        <p:nvSpPr>
          <p:cNvPr id="2" name="Text Placeholder 1"/>
          <p:cNvSpPr>
            <a:spLocks noGrp="1"/>
          </p:cNvSpPr>
          <p:nvPr>
            <p:ph type="body" sz="quarter" idx="15"/>
          </p:nvPr>
        </p:nvSpPr>
        <p:spPr>
          <a:xfrm>
            <a:off x="3344578" y="2739465"/>
            <a:ext cx="2603367" cy="3676624"/>
          </a:xfrm>
        </p:spPr>
        <p:txBody>
          <a:bodyPr/>
          <a:lstStyle/>
          <a:p>
            <a:r>
              <a:rPr lang="en-US" sz="2000" dirty="0"/>
              <a:t>Weaknesses</a:t>
            </a:r>
          </a:p>
          <a:p>
            <a:pPr lvl="1"/>
            <a:r>
              <a:rPr lang="en-US" sz="1600" dirty="0"/>
              <a:t>The Weaknesses page lists the software vulnerabilities your devices are exposed to by listing the Common Vulnerabilities and Exposures (CVE) ID. </a:t>
            </a:r>
          </a:p>
        </p:txBody>
      </p:sp>
      <p:sp>
        <p:nvSpPr>
          <p:cNvPr id="3" name="Text Placeholder 2"/>
          <p:cNvSpPr>
            <a:spLocks noGrp="1"/>
          </p:cNvSpPr>
          <p:nvPr>
            <p:ph type="body" sz="quarter" idx="17"/>
          </p:nvPr>
        </p:nvSpPr>
        <p:spPr>
          <a:xfrm>
            <a:off x="6258062" y="2739464"/>
            <a:ext cx="2603367" cy="3676623"/>
          </a:xfrm>
        </p:spPr>
        <p:txBody>
          <a:bodyPr/>
          <a:lstStyle/>
          <a:p>
            <a:r>
              <a:rPr lang="en-US" sz="2000" dirty="0"/>
              <a:t>Event timeline</a:t>
            </a:r>
          </a:p>
          <a:p>
            <a:pPr lvl="1"/>
            <a:r>
              <a:rPr lang="en-US" sz="1600" dirty="0"/>
              <a:t>The Event timeline is a risk news feed that helps you interpret how risk is introduced into the organization through new vulnerabilities or exploits. </a:t>
            </a:r>
          </a:p>
        </p:txBody>
      </p:sp>
      <p:sp>
        <p:nvSpPr>
          <p:cNvPr id="4" name="Text Placeholder 3"/>
          <p:cNvSpPr>
            <a:spLocks noGrp="1"/>
          </p:cNvSpPr>
          <p:nvPr>
            <p:ph type="body" sz="quarter" idx="19"/>
          </p:nvPr>
        </p:nvSpPr>
        <p:spPr>
          <a:xfrm>
            <a:off x="9171546" y="2739465"/>
            <a:ext cx="2603367" cy="3676622"/>
          </a:xfrm>
        </p:spPr>
        <p:txBody>
          <a:bodyPr/>
          <a:lstStyle/>
          <a:p>
            <a:r>
              <a:rPr lang="en-US" sz="2000" dirty="0"/>
              <a:t>Vulnerable devices report</a:t>
            </a:r>
          </a:p>
          <a:p>
            <a:pPr lvl="1"/>
            <a:r>
              <a:rPr lang="en-US" sz="1600" dirty="0"/>
              <a:t>The report shows graphs and bar charts with vulnerable device trends and current statistics. </a:t>
            </a:r>
          </a:p>
        </p:txBody>
      </p:sp>
      <p:grpSp>
        <p:nvGrpSpPr>
          <p:cNvPr id="13" name="Group 12">
            <a:extLst>
              <a:ext uri="{FF2B5EF4-FFF2-40B4-BE49-F238E27FC236}">
                <a16:creationId xmlns:a16="http://schemas.microsoft.com/office/drawing/2014/main" id="{5AED99EC-E7BF-487B-8575-6E57016A3D5E}"/>
              </a:ext>
            </a:extLst>
          </p:cNvPr>
          <p:cNvGrpSpPr/>
          <p:nvPr/>
        </p:nvGrpSpPr>
        <p:grpSpPr>
          <a:xfrm>
            <a:off x="4085168" y="1473968"/>
            <a:ext cx="1122188" cy="1122347"/>
            <a:chOff x="4085168" y="1473968"/>
            <a:chExt cx="1122188" cy="1122347"/>
          </a:xfrm>
        </p:grpSpPr>
        <p:grpSp>
          <p:nvGrpSpPr>
            <p:cNvPr id="12" name="Group 11">
              <a:extLst>
                <a:ext uri="{FF2B5EF4-FFF2-40B4-BE49-F238E27FC236}">
                  <a16:creationId xmlns:a16="http://schemas.microsoft.com/office/drawing/2014/main" id="{739F6A74-2882-49B8-BA63-2233541CFCAC}"/>
                </a:ext>
              </a:extLst>
            </p:cNvPr>
            <p:cNvGrpSpPr/>
            <p:nvPr/>
          </p:nvGrpSpPr>
          <p:grpSpPr>
            <a:xfrm>
              <a:off x="4085168" y="1473968"/>
              <a:ext cx="1122188" cy="1122347"/>
              <a:chOff x="4085168" y="1473968"/>
              <a:chExt cx="1122188" cy="1122347"/>
            </a:xfrm>
          </p:grpSpPr>
          <p:sp>
            <p:nvSpPr>
              <p:cNvPr id="29" name="Freeform 5">
                <a:extLst>
                  <a:ext uri="{FF2B5EF4-FFF2-40B4-BE49-F238E27FC236}">
                    <a16:creationId xmlns:a16="http://schemas.microsoft.com/office/drawing/2014/main" id="{553838D0-6DA1-44C8-92CF-B8EBA1325A69}"/>
                  </a:ext>
                </a:extLst>
              </p:cNvPr>
              <p:cNvSpPr>
                <a:spLocks/>
              </p:cNvSpPr>
              <p:nvPr/>
            </p:nvSpPr>
            <p:spPr bwMode="auto">
              <a:xfrm>
                <a:off x="4085168" y="1473968"/>
                <a:ext cx="1122188" cy="112234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1" name="Freeform 6">
                <a:extLst>
                  <a:ext uri="{FF2B5EF4-FFF2-40B4-BE49-F238E27FC236}">
                    <a16:creationId xmlns:a16="http://schemas.microsoft.com/office/drawing/2014/main" id="{3B60DEB2-FA5A-4B4A-BC29-DA76800F46CD}"/>
                  </a:ext>
                </a:extLst>
              </p:cNvPr>
              <p:cNvSpPr>
                <a:spLocks noEditPoints="1"/>
              </p:cNvSpPr>
              <p:nvPr/>
            </p:nvSpPr>
            <p:spPr bwMode="auto">
              <a:xfrm>
                <a:off x="4163249" y="1553877"/>
                <a:ext cx="967842" cy="966162"/>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 name="shield_3" title="Icon of a shield with an exclamation point inside">
              <a:extLst>
                <a:ext uri="{FF2B5EF4-FFF2-40B4-BE49-F238E27FC236}">
                  <a16:creationId xmlns:a16="http://schemas.microsoft.com/office/drawing/2014/main" id="{603BE2D2-BEAF-4005-8293-A66BA87271A7}"/>
                </a:ext>
              </a:extLst>
            </p:cNvPr>
            <p:cNvSpPr>
              <a:spLocks noChangeAspect="1" noEditPoints="1"/>
            </p:cNvSpPr>
            <p:nvPr/>
          </p:nvSpPr>
          <p:spPr bwMode="auto">
            <a:xfrm>
              <a:off x="4401923" y="1787502"/>
              <a:ext cx="488679" cy="49527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024A3B8-9588-4492-A9AE-6D0A286B65C5}"/>
              </a:ext>
            </a:extLst>
          </p:cNvPr>
          <p:cNvGrpSpPr/>
          <p:nvPr/>
        </p:nvGrpSpPr>
        <p:grpSpPr>
          <a:xfrm>
            <a:off x="1171684" y="1473968"/>
            <a:ext cx="1122188" cy="1122347"/>
            <a:chOff x="1171684" y="1473968"/>
            <a:chExt cx="1122188" cy="1122347"/>
          </a:xfrm>
        </p:grpSpPr>
        <p:grpSp>
          <p:nvGrpSpPr>
            <p:cNvPr id="10" name="Group 9">
              <a:extLst>
                <a:ext uri="{FF2B5EF4-FFF2-40B4-BE49-F238E27FC236}">
                  <a16:creationId xmlns:a16="http://schemas.microsoft.com/office/drawing/2014/main" id="{CA724A9A-3C5E-4E28-8016-B51F9476C042}"/>
                </a:ext>
              </a:extLst>
            </p:cNvPr>
            <p:cNvGrpSpPr/>
            <p:nvPr/>
          </p:nvGrpSpPr>
          <p:grpSpPr>
            <a:xfrm>
              <a:off x="1171684" y="1473968"/>
              <a:ext cx="1122188" cy="1122347"/>
              <a:chOff x="1171684" y="1473968"/>
              <a:chExt cx="1122188" cy="1122347"/>
            </a:xfrm>
          </p:grpSpPr>
          <p:sp>
            <p:nvSpPr>
              <p:cNvPr id="30" name="Freeform 5">
                <a:extLst>
                  <a:ext uri="{FF2B5EF4-FFF2-40B4-BE49-F238E27FC236}">
                    <a16:creationId xmlns:a16="http://schemas.microsoft.com/office/drawing/2014/main" id="{616408A8-3563-43EF-812A-413A4A57CDC0}"/>
                  </a:ext>
                </a:extLst>
              </p:cNvPr>
              <p:cNvSpPr>
                <a:spLocks/>
              </p:cNvSpPr>
              <p:nvPr/>
            </p:nvSpPr>
            <p:spPr bwMode="auto">
              <a:xfrm>
                <a:off x="1171684" y="1473968"/>
                <a:ext cx="1122188" cy="112234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864C06D7-D18B-449D-A365-E4E76FFB17C2}"/>
                  </a:ext>
                </a:extLst>
              </p:cNvPr>
              <p:cNvSpPr>
                <a:spLocks noEditPoints="1"/>
              </p:cNvSpPr>
              <p:nvPr/>
            </p:nvSpPr>
            <p:spPr bwMode="auto">
              <a:xfrm>
                <a:off x="1249765" y="1553877"/>
                <a:ext cx="967842" cy="966162"/>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 name="Lock" title="Icon of a padlock">
              <a:extLst>
                <a:ext uri="{FF2B5EF4-FFF2-40B4-BE49-F238E27FC236}">
                  <a16:creationId xmlns:a16="http://schemas.microsoft.com/office/drawing/2014/main" id="{39DD98CA-6D30-4AFB-AA24-9604A6A29496}"/>
                </a:ext>
              </a:extLst>
            </p:cNvPr>
            <p:cNvSpPr>
              <a:spLocks noChangeAspect="1" noEditPoints="1"/>
            </p:cNvSpPr>
            <p:nvPr/>
          </p:nvSpPr>
          <p:spPr bwMode="auto">
            <a:xfrm>
              <a:off x="1553389" y="1784420"/>
              <a:ext cx="358777" cy="50144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F20404DA-8C1D-4625-AD09-19EB4D7CA48D}"/>
              </a:ext>
            </a:extLst>
          </p:cNvPr>
          <p:cNvGrpSpPr/>
          <p:nvPr/>
        </p:nvGrpSpPr>
        <p:grpSpPr>
          <a:xfrm>
            <a:off x="9912136" y="1473968"/>
            <a:ext cx="1122188" cy="1122347"/>
            <a:chOff x="9912136" y="1473968"/>
            <a:chExt cx="1122188" cy="1122347"/>
          </a:xfrm>
        </p:grpSpPr>
        <p:grpSp>
          <p:nvGrpSpPr>
            <p:cNvPr id="21" name="Group 20">
              <a:extLst>
                <a:ext uri="{FF2B5EF4-FFF2-40B4-BE49-F238E27FC236}">
                  <a16:creationId xmlns:a16="http://schemas.microsoft.com/office/drawing/2014/main" id="{E8D83EC4-3703-4E25-979D-87D34C23E796}"/>
                </a:ext>
              </a:extLst>
            </p:cNvPr>
            <p:cNvGrpSpPr/>
            <p:nvPr/>
          </p:nvGrpSpPr>
          <p:grpSpPr>
            <a:xfrm>
              <a:off x="9912136" y="1473968"/>
              <a:ext cx="1122188" cy="1122347"/>
              <a:chOff x="9912136" y="1473968"/>
              <a:chExt cx="1122188" cy="1122347"/>
            </a:xfrm>
          </p:grpSpPr>
          <p:sp>
            <p:nvSpPr>
              <p:cNvPr id="46" name="Freeform 5">
                <a:extLst>
                  <a:ext uri="{FF2B5EF4-FFF2-40B4-BE49-F238E27FC236}">
                    <a16:creationId xmlns:a16="http://schemas.microsoft.com/office/drawing/2014/main" id="{B755875F-7C9A-4C2C-8B53-1F43B6B87127}"/>
                  </a:ext>
                </a:extLst>
              </p:cNvPr>
              <p:cNvSpPr>
                <a:spLocks/>
              </p:cNvSpPr>
              <p:nvPr/>
            </p:nvSpPr>
            <p:spPr bwMode="auto">
              <a:xfrm>
                <a:off x="9912136" y="1473968"/>
                <a:ext cx="1122188" cy="112234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7" name="Freeform 6">
                <a:extLst>
                  <a:ext uri="{FF2B5EF4-FFF2-40B4-BE49-F238E27FC236}">
                    <a16:creationId xmlns:a16="http://schemas.microsoft.com/office/drawing/2014/main" id="{F7BA46BC-EE17-40EE-9685-5DD9CB1D9A52}"/>
                  </a:ext>
                </a:extLst>
              </p:cNvPr>
              <p:cNvSpPr>
                <a:spLocks noEditPoints="1"/>
              </p:cNvSpPr>
              <p:nvPr/>
            </p:nvSpPr>
            <p:spPr bwMode="auto">
              <a:xfrm>
                <a:off x="9990217" y="1553877"/>
                <a:ext cx="967842" cy="966162"/>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key" title="Icon of a key">
              <a:extLst>
                <a:ext uri="{FF2B5EF4-FFF2-40B4-BE49-F238E27FC236}">
                  <a16:creationId xmlns:a16="http://schemas.microsoft.com/office/drawing/2014/main" id="{BC827A63-9287-4F4F-ADDF-B2109A7E3D39}"/>
                </a:ext>
              </a:extLst>
            </p:cNvPr>
            <p:cNvSpPr>
              <a:spLocks noChangeAspect="1" noEditPoints="1"/>
            </p:cNvSpPr>
            <p:nvPr/>
          </p:nvSpPr>
          <p:spPr bwMode="auto">
            <a:xfrm>
              <a:off x="10266848" y="1829817"/>
              <a:ext cx="412763" cy="41064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A5296F08-179C-4DC8-8576-2063C0F56D00}"/>
              </a:ext>
            </a:extLst>
          </p:cNvPr>
          <p:cNvGrpSpPr/>
          <p:nvPr/>
        </p:nvGrpSpPr>
        <p:grpSpPr>
          <a:xfrm>
            <a:off x="6998651" y="1473968"/>
            <a:ext cx="1122188" cy="1122347"/>
            <a:chOff x="6998651" y="1473968"/>
            <a:chExt cx="1122188" cy="1122347"/>
          </a:xfrm>
        </p:grpSpPr>
        <p:grpSp>
          <p:nvGrpSpPr>
            <p:cNvPr id="15" name="Group 14">
              <a:extLst>
                <a:ext uri="{FF2B5EF4-FFF2-40B4-BE49-F238E27FC236}">
                  <a16:creationId xmlns:a16="http://schemas.microsoft.com/office/drawing/2014/main" id="{D1E1434E-4B1A-4DB8-8285-DE3901C69819}"/>
                </a:ext>
              </a:extLst>
            </p:cNvPr>
            <p:cNvGrpSpPr/>
            <p:nvPr/>
          </p:nvGrpSpPr>
          <p:grpSpPr>
            <a:xfrm>
              <a:off x="6998651" y="1473968"/>
              <a:ext cx="1122188" cy="1122347"/>
              <a:chOff x="6998651" y="1473968"/>
              <a:chExt cx="1122188" cy="1122347"/>
            </a:xfrm>
          </p:grpSpPr>
          <p:sp>
            <p:nvSpPr>
              <p:cNvPr id="43" name="Freeform 5">
                <a:extLst>
                  <a:ext uri="{FF2B5EF4-FFF2-40B4-BE49-F238E27FC236}">
                    <a16:creationId xmlns:a16="http://schemas.microsoft.com/office/drawing/2014/main" id="{CDCB482E-57D2-447E-B4A6-8E870510810B}"/>
                  </a:ext>
                </a:extLst>
              </p:cNvPr>
              <p:cNvSpPr>
                <a:spLocks/>
              </p:cNvSpPr>
              <p:nvPr/>
            </p:nvSpPr>
            <p:spPr bwMode="auto">
              <a:xfrm>
                <a:off x="6998651" y="1473968"/>
                <a:ext cx="1122188" cy="112234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4" name="Freeform 6">
                <a:extLst>
                  <a:ext uri="{FF2B5EF4-FFF2-40B4-BE49-F238E27FC236}">
                    <a16:creationId xmlns:a16="http://schemas.microsoft.com/office/drawing/2014/main" id="{5A518CA2-5813-4DF9-8589-7731534ADDAB}"/>
                  </a:ext>
                </a:extLst>
              </p:cNvPr>
              <p:cNvSpPr>
                <a:spLocks noEditPoints="1"/>
              </p:cNvSpPr>
              <p:nvPr/>
            </p:nvSpPr>
            <p:spPr bwMode="auto">
              <a:xfrm>
                <a:off x="7076732" y="1553877"/>
                <a:ext cx="967842" cy="966162"/>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safe" title="Icon of a locked safe">
              <a:extLst>
                <a:ext uri="{FF2B5EF4-FFF2-40B4-BE49-F238E27FC236}">
                  <a16:creationId xmlns:a16="http://schemas.microsoft.com/office/drawing/2014/main" id="{210EBB4E-0712-4C38-AADA-418C94156D57}"/>
                </a:ext>
              </a:extLst>
            </p:cNvPr>
            <p:cNvSpPr>
              <a:spLocks noChangeAspect="1" noEditPoints="1"/>
            </p:cNvSpPr>
            <p:nvPr/>
          </p:nvSpPr>
          <p:spPr bwMode="auto">
            <a:xfrm>
              <a:off x="7350069" y="1808229"/>
              <a:ext cx="428180" cy="453823"/>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855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Track emerging threats with threat analytics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389459" y="1126696"/>
            <a:ext cx="10383899" cy="777240"/>
          </a:xfrm>
        </p:spPr>
        <p:txBody>
          <a:bodyPr/>
          <a:lstStyle/>
          <a:p>
            <a:pPr>
              <a:lnSpc>
                <a:spcPct val="100000"/>
              </a:lnSpc>
            </a:pPr>
            <a:r>
              <a:rPr lang="en-US" sz="2000" dirty="0"/>
              <a:t>Assess the impact of new threats and review your resilience against or exposure to the threats.</a:t>
            </a:r>
          </a:p>
        </p:txBody>
      </p:sp>
      <p:pic>
        <p:nvPicPr>
          <p:cNvPr id="5" name="Picture 4" descr="Graphical user interface, application&#10;&#10;Description automatically generated">
            <a:extLst>
              <a:ext uri="{FF2B5EF4-FFF2-40B4-BE49-F238E27FC236}">
                <a16:creationId xmlns:a16="http://schemas.microsoft.com/office/drawing/2014/main" id="{2F1764AF-C401-4A5E-A85F-70092D11F7E7}"/>
              </a:ext>
            </a:extLst>
          </p:cNvPr>
          <p:cNvPicPr>
            <a:picLocks noChangeAspect="1"/>
          </p:cNvPicPr>
          <p:nvPr/>
        </p:nvPicPr>
        <p:blipFill>
          <a:blip r:embed="rId3"/>
          <a:stretch>
            <a:fillRect/>
          </a:stretch>
        </p:blipFill>
        <p:spPr>
          <a:xfrm>
            <a:off x="1551979" y="1780251"/>
            <a:ext cx="9088041" cy="4738855"/>
          </a:xfrm>
          <a:prstGeom prst="rect">
            <a:avLst/>
          </a:prstGeom>
        </p:spPr>
      </p:pic>
    </p:spTree>
    <p:extLst>
      <p:ext uri="{BB962C8B-B14F-4D97-AF65-F5344CB8AC3E}">
        <p14:creationId xmlns:p14="http://schemas.microsoft.com/office/powerpoint/2010/main" val="263845893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115107342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18E1-ECCA-455A-969D-D83EAAA9C932}"/>
              </a:ext>
            </a:extLst>
          </p:cNvPr>
          <p:cNvSpPr>
            <a:spLocks noGrp="1"/>
          </p:cNvSpPr>
          <p:nvPr>
            <p:ph type="title"/>
          </p:nvPr>
        </p:nvSpPr>
        <p:spPr>
          <a:xfrm>
            <a:off x="5833876" y="497958"/>
            <a:ext cx="5772906" cy="430826"/>
          </a:xfrm>
        </p:spPr>
        <p:txBody>
          <a:bodyPr/>
          <a:lstStyle/>
          <a:p>
            <a:r>
              <a:rPr lang="en-US" dirty="0"/>
              <a:t>Knowledge check</a:t>
            </a:r>
          </a:p>
        </p:txBody>
      </p:sp>
      <p:pic>
        <p:nvPicPr>
          <p:cNvPr id="12" name="Picture 11" descr="Icon of two rectangles with magnifying glass ">
            <a:extLst>
              <a:ext uri="{FF2B5EF4-FFF2-40B4-BE49-F238E27FC236}">
                <a16:creationId xmlns:a16="http://schemas.microsoft.com/office/drawing/2014/main" id="{99DF4995-B1A7-4ADB-A032-450AAD262890}"/>
              </a:ext>
            </a:extLst>
          </p:cNvPr>
          <p:cNvPicPr>
            <a:picLocks noChangeAspect="1"/>
          </p:cNvPicPr>
          <p:nvPr/>
        </p:nvPicPr>
        <p:blipFill>
          <a:blip r:embed="rId3"/>
          <a:stretch>
            <a:fillRect/>
          </a:stretch>
        </p:blipFill>
        <p:spPr>
          <a:xfrm>
            <a:off x="5832381" y="1827165"/>
            <a:ext cx="933776" cy="933776"/>
          </a:xfrm>
          <a:prstGeom prst="rect">
            <a:avLst/>
          </a:prstGeom>
        </p:spPr>
      </p:pic>
      <p:sp>
        <p:nvSpPr>
          <p:cNvPr id="7" name="Rectangle 6">
            <a:extLst>
              <a:ext uri="{FF2B5EF4-FFF2-40B4-BE49-F238E27FC236}">
                <a16:creationId xmlns:a16="http://schemas.microsoft.com/office/drawing/2014/main" id="{5DA4E4D7-5AC6-4B62-B71D-69BBC627BFE5}"/>
              </a:ext>
              <a:ext uri="{C183D7F6-B498-43B3-948B-1728B52AA6E4}">
                <adec:decorative xmlns:adec="http://schemas.microsoft.com/office/drawing/2017/decorative" val="0"/>
              </a:ext>
            </a:extLst>
          </p:cNvPr>
          <p:cNvSpPr/>
          <p:nvPr/>
        </p:nvSpPr>
        <p:spPr bwMode="auto">
          <a:xfrm>
            <a:off x="5833875" y="2993927"/>
            <a:ext cx="3044999" cy="1086215"/>
          </a:xfrm>
          <a:prstGeom prst="rect">
            <a:avLst/>
          </a:prstGeom>
          <a:no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t" anchorCtr="0" forceAA="0" compatLnSpc="1">
            <a:prstTxWarp prst="textNoShape">
              <a:avLst/>
            </a:prstTxWarp>
            <a:noAutofit/>
          </a:bodyPr>
          <a:lstStyle/>
          <a:p>
            <a:pPr lvl="0" fontAlgn="base"/>
            <a:r>
              <a:rPr lang="en-US" sz="2353" dirty="0"/>
              <a:t>Check your knowledge with the module quiz in your course viewer</a:t>
            </a:r>
          </a:p>
        </p:txBody>
      </p:sp>
    </p:spTree>
    <p:extLst>
      <p:ext uri="{BB962C8B-B14F-4D97-AF65-F5344CB8AC3E}">
        <p14:creationId xmlns:p14="http://schemas.microsoft.com/office/powerpoint/2010/main" val="254091260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E3702-4A5F-4319-894F-17E19C905BA6}"/>
              </a:ext>
            </a:extLst>
          </p:cNvPr>
          <p:cNvSpPr>
            <a:spLocks noGrp="1"/>
          </p:cNvSpPr>
          <p:nvPr>
            <p:ph type="title"/>
          </p:nvPr>
        </p:nvSpPr>
        <p:spPr>
          <a:xfrm>
            <a:off x="613498" y="3048832"/>
            <a:ext cx="8852145" cy="760336"/>
          </a:xfrm>
        </p:spPr>
        <p:txBody>
          <a:bodyPr/>
          <a:lstStyle/>
          <a:p>
            <a:r>
              <a:rPr lang="en-US" dirty="0"/>
              <a:t>Lab 01 – Mitigate threats using Microsoft Defender for Endpoint</a:t>
            </a:r>
          </a:p>
        </p:txBody>
      </p:sp>
      <p:pic>
        <p:nvPicPr>
          <p:cNvPr id="6" name="Picture 5" descr="Icon of gear">
            <a:extLst>
              <a:ext uri="{FF2B5EF4-FFF2-40B4-BE49-F238E27FC236}">
                <a16:creationId xmlns:a16="http://schemas.microsoft.com/office/drawing/2014/main" id="{8A0E8F28-2D8C-4B4C-AE58-C4511C618216}"/>
              </a:ext>
            </a:extLst>
          </p:cNvPr>
          <p:cNvPicPr>
            <a:picLocks noChangeAspect="1"/>
          </p:cNvPicPr>
          <p:nvPr/>
        </p:nvPicPr>
        <p:blipFill>
          <a:blip r:embed="rId2"/>
          <a:stretch>
            <a:fillRect/>
          </a:stretch>
        </p:blipFill>
        <p:spPr>
          <a:xfrm>
            <a:off x="10230634" y="2938768"/>
            <a:ext cx="965341" cy="965341"/>
          </a:xfrm>
          <a:prstGeom prst="rect">
            <a:avLst/>
          </a:prstGeom>
        </p:spPr>
      </p:pic>
    </p:spTree>
    <p:extLst>
      <p:ext uri="{BB962C8B-B14F-4D97-AF65-F5344CB8AC3E}">
        <p14:creationId xmlns:p14="http://schemas.microsoft.com/office/powerpoint/2010/main" val="309742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a:t>
            </a:r>
          </a:p>
        </p:txBody>
      </p:sp>
      <p:grpSp>
        <p:nvGrpSpPr>
          <p:cNvPr id="20" name="Group 19">
            <a:extLst>
              <a:ext uri="{FF2B5EF4-FFF2-40B4-BE49-F238E27FC236}">
                <a16:creationId xmlns:a16="http://schemas.microsoft.com/office/drawing/2014/main" id="{6E1333A4-D342-4A72-8E3F-FA9E1383EB47}"/>
              </a:ext>
            </a:extLst>
          </p:cNvPr>
          <p:cNvGrpSpPr/>
          <p:nvPr/>
        </p:nvGrpSpPr>
        <p:grpSpPr>
          <a:xfrm>
            <a:off x="424542" y="1977631"/>
            <a:ext cx="713232" cy="713232"/>
            <a:chOff x="418643" y="1423092"/>
            <a:chExt cx="713232" cy="713232"/>
          </a:xfrm>
        </p:grpSpPr>
        <p:sp>
          <p:nvSpPr>
            <p:cNvPr id="31" name="Freeform 5">
              <a:extLst>
                <a:ext uri="{FF2B5EF4-FFF2-40B4-BE49-F238E27FC236}">
                  <a16:creationId xmlns:a16="http://schemas.microsoft.com/office/drawing/2014/main" id="{0BD9F257-7671-45F5-AEC2-DD533D411D40}"/>
                </a:ext>
              </a:extLst>
            </p:cNvPr>
            <p:cNvSpPr>
              <a:spLocks/>
            </p:cNvSpPr>
            <p:nvPr/>
          </p:nvSpPr>
          <p:spPr bwMode="auto">
            <a:xfrm>
              <a:off x="418643" y="14230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32" name="Freeform 6">
              <a:extLst>
                <a:ext uri="{FF2B5EF4-FFF2-40B4-BE49-F238E27FC236}">
                  <a16:creationId xmlns:a16="http://schemas.microsoft.com/office/drawing/2014/main" id="{B7893060-AB42-4EC0-AAE6-2BA91C8D5E7E}"/>
                </a:ext>
              </a:extLst>
            </p:cNvPr>
            <p:cNvSpPr>
              <a:spLocks noEditPoints="1"/>
            </p:cNvSpPr>
            <p:nvPr/>
          </p:nvSpPr>
          <p:spPr bwMode="auto">
            <a:xfrm>
              <a:off x="468269" y="14738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3" name="Text Placeholder 5">
            <a:extLst>
              <a:ext uri="{FF2B5EF4-FFF2-40B4-BE49-F238E27FC236}">
                <a16:creationId xmlns:a16="http://schemas.microsoft.com/office/drawing/2014/main" id="{517AA632-E0E6-44D2-951D-B069A1A55C47}"/>
              </a:ext>
            </a:extLst>
          </p:cNvPr>
          <p:cNvSpPr>
            <a:spLocks noGrp="1"/>
          </p:cNvSpPr>
          <p:nvPr>
            <p:ph type="body" sz="quarter" idx="11"/>
          </p:nvPr>
        </p:nvSpPr>
        <p:spPr>
          <a:xfrm>
            <a:off x="1395358" y="2011435"/>
            <a:ext cx="10383899" cy="645624"/>
          </a:xfrm>
        </p:spPr>
        <p:txBody>
          <a:bodyPr/>
          <a:lstStyle/>
          <a:p>
            <a:pPr lvl="1"/>
            <a:r>
              <a:rPr lang="en-US" dirty="0"/>
              <a:t>Deploy Microsoft Defender for Endpoint</a:t>
            </a:r>
          </a:p>
        </p:txBody>
      </p:sp>
      <p:grpSp>
        <p:nvGrpSpPr>
          <p:cNvPr id="34" name="Group 33">
            <a:extLst>
              <a:ext uri="{FF2B5EF4-FFF2-40B4-BE49-F238E27FC236}">
                <a16:creationId xmlns:a16="http://schemas.microsoft.com/office/drawing/2014/main" id="{C6FDCCE5-CDDD-4062-9CA1-422F4799CD33}"/>
              </a:ext>
            </a:extLst>
          </p:cNvPr>
          <p:cNvGrpSpPr/>
          <p:nvPr/>
        </p:nvGrpSpPr>
        <p:grpSpPr>
          <a:xfrm>
            <a:off x="424542" y="2833028"/>
            <a:ext cx="713232" cy="713232"/>
            <a:chOff x="418643" y="2278489"/>
            <a:chExt cx="713232" cy="713232"/>
          </a:xfrm>
        </p:grpSpPr>
        <p:sp>
          <p:nvSpPr>
            <p:cNvPr id="35" name="Freeform 5">
              <a:extLst>
                <a:ext uri="{FF2B5EF4-FFF2-40B4-BE49-F238E27FC236}">
                  <a16:creationId xmlns:a16="http://schemas.microsoft.com/office/drawing/2014/main" id="{6EBA11B0-CF83-4233-A734-B5763E5A332D}"/>
                </a:ext>
              </a:extLst>
            </p:cNvPr>
            <p:cNvSpPr>
              <a:spLocks/>
            </p:cNvSpPr>
            <p:nvPr/>
          </p:nvSpPr>
          <p:spPr bwMode="auto">
            <a:xfrm>
              <a:off x="418643" y="2278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36" name="Freeform 6">
              <a:extLst>
                <a:ext uri="{FF2B5EF4-FFF2-40B4-BE49-F238E27FC236}">
                  <a16:creationId xmlns:a16="http://schemas.microsoft.com/office/drawing/2014/main" id="{BE50C0F1-A1A2-41EC-BBD8-5D1F24634A72}"/>
                </a:ext>
              </a:extLst>
            </p:cNvPr>
            <p:cNvSpPr>
              <a:spLocks noEditPoints="1"/>
            </p:cNvSpPr>
            <p:nvPr/>
          </p:nvSpPr>
          <p:spPr bwMode="auto">
            <a:xfrm>
              <a:off x="468269" y="2329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7" name="Text Placeholder 1">
            <a:extLst>
              <a:ext uri="{FF2B5EF4-FFF2-40B4-BE49-F238E27FC236}">
                <a16:creationId xmlns:a16="http://schemas.microsoft.com/office/drawing/2014/main" id="{C16D3C94-6C19-4643-B0B9-8C2FF2F9A137}"/>
              </a:ext>
            </a:extLst>
          </p:cNvPr>
          <p:cNvSpPr>
            <a:spLocks noGrp="1"/>
          </p:cNvSpPr>
          <p:nvPr>
            <p:ph type="body" sz="quarter" idx="15"/>
          </p:nvPr>
        </p:nvSpPr>
        <p:spPr>
          <a:xfrm>
            <a:off x="1395358" y="2863965"/>
            <a:ext cx="10383899" cy="648900"/>
          </a:xfrm>
        </p:spPr>
        <p:txBody>
          <a:bodyPr/>
          <a:lstStyle/>
          <a:p>
            <a:pPr lvl="1"/>
            <a:r>
              <a:rPr lang="en-US" dirty="0"/>
              <a:t>Mitigate Attacks using Defender for Endpoint</a:t>
            </a:r>
          </a:p>
        </p:txBody>
      </p:sp>
    </p:spTree>
    <p:extLst>
      <p:ext uri="{BB962C8B-B14F-4D97-AF65-F5344CB8AC3E}">
        <p14:creationId xmlns:p14="http://schemas.microsoft.com/office/powerpoint/2010/main" val="41444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err="1">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5923217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25366" y="304543"/>
            <a:ext cx="11341268" cy="680196"/>
          </a:xfrm>
        </p:spPr>
        <p:txBody>
          <a:bodyPr/>
          <a:lstStyle/>
          <a:p>
            <a:r>
              <a:rPr lang="en-US" dirty="0"/>
              <a:t>Hunt threats within your network</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814250" y="1197674"/>
            <a:ext cx="10383899" cy="777240"/>
          </a:xfrm>
        </p:spPr>
        <p:txBody>
          <a:bodyPr/>
          <a:lstStyle/>
          <a:p>
            <a:pPr>
              <a:lnSpc>
                <a:spcPct val="100000"/>
              </a:lnSpc>
            </a:pPr>
            <a:r>
              <a:rPr lang="en-US" sz="2000" dirty="0"/>
              <a:t>Advanced hunting within Microsoft Defender for Endpoint allows you to hunt for possible threats across your organization using a powerful search and query tool. </a:t>
            </a:r>
          </a:p>
        </p:txBody>
      </p:sp>
      <p:pic>
        <p:nvPicPr>
          <p:cNvPr id="6" name="Picture 5" descr="Graphical user interface, text, application&#10;&#10;Description automatically generated">
            <a:extLst>
              <a:ext uri="{FF2B5EF4-FFF2-40B4-BE49-F238E27FC236}">
                <a16:creationId xmlns:a16="http://schemas.microsoft.com/office/drawing/2014/main" id="{6753DF44-18C9-4F88-BE35-CA50C6C30091}"/>
              </a:ext>
            </a:extLst>
          </p:cNvPr>
          <p:cNvPicPr>
            <a:picLocks noChangeAspect="1"/>
          </p:cNvPicPr>
          <p:nvPr/>
        </p:nvPicPr>
        <p:blipFill>
          <a:blip r:embed="rId3"/>
          <a:stretch>
            <a:fillRect/>
          </a:stretch>
        </p:blipFill>
        <p:spPr>
          <a:xfrm>
            <a:off x="814250" y="2187850"/>
            <a:ext cx="10563500" cy="4365580"/>
          </a:xfrm>
          <a:prstGeom prst="rect">
            <a:avLst/>
          </a:prstGeom>
        </p:spPr>
      </p:pic>
    </p:spTree>
    <p:extLst>
      <p:ext uri="{BB962C8B-B14F-4D97-AF65-F5344CB8AC3E}">
        <p14:creationId xmlns:p14="http://schemas.microsoft.com/office/powerpoint/2010/main" val="15354737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817505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4806</Words>
  <Application>Microsoft Office PowerPoint</Application>
  <PresentationFormat>Widescreen</PresentationFormat>
  <Paragraphs>664</Paragraphs>
  <Slides>76</Slides>
  <Notes>64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76</vt:i4>
      </vt:variant>
    </vt:vector>
  </HeadingPairs>
  <TitlesOfParts>
    <vt:vector size="86" baseType="lpstr">
      <vt:lpstr>Arial</vt:lpstr>
      <vt:lpstr>Calibri</vt:lpstr>
      <vt:lpstr>Consolas</vt:lpstr>
      <vt:lpstr>Segoe UI</vt:lpstr>
      <vt:lpstr>Segoe UI Light</vt:lpstr>
      <vt:lpstr>Segoe UI Semibold</vt:lpstr>
      <vt:lpstr>Wingdings</vt:lpstr>
      <vt:lpstr>Microsoft Security Template</vt:lpstr>
      <vt:lpstr>LIGHT GRAY TEMPLATE</vt:lpstr>
      <vt:lpstr>Security</vt:lpstr>
      <vt:lpstr>SC-200T00A Microsoft Security Operations Analyst</vt:lpstr>
      <vt:lpstr>Module 1: Mitigate threats using Microsoft Defender for Endpoint</vt:lpstr>
      <vt:lpstr>Module agenda</vt:lpstr>
      <vt:lpstr>Lesson 1: Protect against threats with Microsoft Defender for Endpoint</vt:lpstr>
      <vt:lpstr>Lesson introduction</vt:lpstr>
      <vt:lpstr>Microsoft Defender for Endpoint explained</vt:lpstr>
      <vt:lpstr>Practice security administration</vt:lpstr>
      <vt:lpstr>Hunt threats within your network</vt:lpstr>
      <vt:lpstr>Section break</vt:lpstr>
      <vt:lpstr>Lesson 2: Deploy the Microsoft Defender for Endpoint environment </vt:lpstr>
      <vt:lpstr>Lesson introduction</vt:lpstr>
      <vt:lpstr>Create your environment</vt:lpstr>
      <vt:lpstr>Onboard devices</vt:lpstr>
      <vt:lpstr>Manage access</vt:lpstr>
      <vt:lpstr>Create and manage roles for role-based access control</vt:lpstr>
      <vt:lpstr>Configure device groups</vt:lpstr>
      <vt:lpstr>Section break</vt:lpstr>
      <vt:lpstr>Lesson 3: Implement Windows 10 security enhancements </vt:lpstr>
      <vt:lpstr>Lesson introduction</vt:lpstr>
      <vt:lpstr>Understand attack surface reduction</vt:lpstr>
      <vt:lpstr>Enable attack surface reduction rules</vt:lpstr>
      <vt:lpstr>Section break</vt:lpstr>
      <vt:lpstr>Lesson 4: Manage alerts and incidents  </vt:lpstr>
      <vt:lpstr>Lesson introduction</vt:lpstr>
      <vt:lpstr>Explain security operations in Microsoft Defender for Endpoint</vt:lpstr>
      <vt:lpstr>Manage and investigate incidents</vt:lpstr>
      <vt:lpstr>Manage and investigate alerts</vt:lpstr>
      <vt:lpstr>Manage automatic investigations</vt:lpstr>
      <vt:lpstr>Use the Action Center</vt:lpstr>
      <vt:lpstr>Perform advanced hunting</vt:lpstr>
      <vt:lpstr>Consult Microsoft threat experts</vt:lpstr>
      <vt:lpstr>Section break</vt:lpstr>
      <vt:lpstr>Lesson 5: Perform device investigations  </vt:lpstr>
      <vt:lpstr>Lesson introduction</vt:lpstr>
      <vt:lpstr>Use the device inventory list</vt:lpstr>
      <vt:lpstr>Investigate the device</vt:lpstr>
      <vt:lpstr>Use behavioral blocking</vt:lpstr>
      <vt:lpstr>Section break</vt:lpstr>
      <vt:lpstr>Lesson 6: Perform actions on a device </vt:lpstr>
      <vt:lpstr>Lesson introduction</vt:lpstr>
      <vt:lpstr>Explain device actions</vt:lpstr>
      <vt:lpstr>Collect investigation package from devices</vt:lpstr>
      <vt:lpstr>Initiate live response session</vt:lpstr>
      <vt:lpstr>Section break</vt:lpstr>
      <vt:lpstr>Lesson 7: Perform evidence and entities investigations  </vt:lpstr>
      <vt:lpstr>Lesson introduction</vt:lpstr>
      <vt:lpstr>Investigate a file</vt:lpstr>
      <vt:lpstr>Investigate a user account</vt:lpstr>
      <vt:lpstr>Investigate an IP addresses</vt:lpstr>
      <vt:lpstr>Investigate a domain</vt:lpstr>
      <vt:lpstr>Section break</vt:lpstr>
      <vt:lpstr>Lesson 8: Configure and manage automation  </vt:lpstr>
      <vt:lpstr>Lesson introduction</vt:lpstr>
      <vt:lpstr>Configure advanced features</vt:lpstr>
      <vt:lpstr>Manage automation upload and folder settings</vt:lpstr>
      <vt:lpstr>Configure automated investigation and remediation capabilities</vt:lpstr>
      <vt:lpstr>Block at risk devices</vt:lpstr>
      <vt:lpstr>Section break</vt:lpstr>
      <vt:lpstr>Lesson 9: Configure for alerts and detections  </vt:lpstr>
      <vt:lpstr>Lesson introduction</vt:lpstr>
      <vt:lpstr>Configure advanced features</vt:lpstr>
      <vt:lpstr>Configure Email notifications</vt:lpstr>
      <vt:lpstr>Manage alert suppression</vt:lpstr>
      <vt:lpstr>Manage indicators</vt:lpstr>
      <vt:lpstr>Manage custom detections</vt:lpstr>
      <vt:lpstr>Section break</vt:lpstr>
      <vt:lpstr>Lesson 10: Utilize Threat and Vulnerability Management  </vt:lpstr>
      <vt:lpstr>Lesson introduction</vt:lpstr>
      <vt:lpstr>Explain Threat and Vulnerability Management</vt:lpstr>
      <vt:lpstr>Explore vulnerabilities on your devices</vt:lpstr>
      <vt:lpstr>Track emerging threats with threat analytics</vt:lpstr>
      <vt:lpstr>Section break</vt:lpstr>
      <vt:lpstr>Knowledge check</vt:lpstr>
      <vt:lpstr>Lab 01 – Mitigate threats using Microsoft Defender for Endpoint</vt:lpstr>
      <vt:lpstr>Lab Exercises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2021-03-30T18:04:16Z</dcterms:created>
  <dcterms:modified xsi:type="dcterms:W3CDTF">2021-06-25T21:55:18Z</dcterms:modified>
</cp:coreProperties>
</file>